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3" r:id="rId2"/>
    <p:sldId id="267" r:id="rId3"/>
    <p:sldId id="266" r:id="rId4"/>
    <p:sldId id="265" r:id="rId5"/>
    <p:sldId id="268" r:id="rId6"/>
    <p:sldId id="276" r:id="rId7"/>
    <p:sldId id="271" r:id="rId8"/>
    <p:sldId id="278" r:id="rId9"/>
    <p:sldId id="277" r:id="rId10"/>
    <p:sldId id="280" r:id="rId11"/>
    <p:sldId id="285" r:id="rId12"/>
    <p:sldId id="288" r:id="rId13"/>
    <p:sldId id="283" r:id="rId14"/>
    <p:sldId id="29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B31A409-8B1A-4A39-8975-DD698FA570A7}">
          <p14:sldIdLst>
            <p14:sldId id="263"/>
            <p14:sldId id="267"/>
            <p14:sldId id="266"/>
            <p14:sldId id="265"/>
            <p14:sldId id="268"/>
            <p14:sldId id="276"/>
            <p14:sldId id="271"/>
            <p14:sldId id="278"/>
            <p14:sldId id="277"/>
            <p14:sldId id="280"/>
          </p14:sldIdLst>
        </p14:section>
        <p14:section name="Untitled Section" id="{0492278C-AB1E-48BE-9C7D-5290A5CDC708}">
          <p14:sldIdLst>
            <p14:sldId id="285"/>
            <p14:sldId id="288"/>
            <p14:sldId id="283"/>
            <p14:sldId id="29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uche H" initials="PH" lastIdx="1" clrIdx="0">
    <p:extLst>
      <p:ext uri="{19B8F6BF-5375-455C-9EA6-DF929625EA0E}">
        <p15:presenceInfo xmlns:p15="http://schemas.microsoft.com/office/powerpoint/2012/main" userId="b9d6315d40b14c1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1" autoAdjust="0"/>
    <p:restoredTop sz="95806" autoAdjust="0"/>
  </p:normalViewPr>
  <p:slideViewPr>
    <p:cSldViewPr snapToGrid="0">
      <p:cViewPr varScale="1">
        <p:scale>
          <a:sx n="98" d="100"/>
          <a:sy n="98" d="100"/>
        </p:scale>
        <p:origin x="11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AA014-2060-3B15-31CB-FAEA4AAE36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750946D-1EFB-5448-0FF3-3D445F39DB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1B19B39-7518-8EC0-3144-E0D026A341D4}"/>
              </a:ext>
            </a:extLst>
          </p:cNvPr>
          <p:cNvSpPr>
            <a:spLocks noGrp="1"/>
          </p:cNvSpPr>
          <p:nvPr>
            <p:ph type="dt" sz="half" idx="10"/>
          </p:nvPr>
        </p:nvSpPr>
        <p:spPr/>
        <p:txBody>
          <a:bodyPr/>
          <a:lstStyle/>
          <a:p>
            <a:fld id="{ECFAB90B-C713-4E30-B281-94CFAB4A9212}" type="datetimeFigureOut">
              <a:rPr lang="en-IN" smtClean="0"/>
              <a:t>26-12-2023</a:t>
            </a:fld>
            <a:endParaRPr lang="en-IN"/>
          </a:p>
        </p:txBody>
      </p:sp>
      <p:sp>
        <p:nvSpPr>
          <p:cNvPr id="5" name="Footer Placeholder 4">
            <a:extLst>
              <a:ext uri="{FF2B5EF4-FFF2-40B4-BE49-F238E27FC236}">
                <a16:creationId xmlns:a16="http://schemas.microsoft.com/office/drawing/2014/main" id="{0E9A9EA0-D4A2-ED65-450C-E9D521F651A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A41524-0F5E-C055-D14D-E204102A326A}"/>
              </a:ext>
            </a:extLst>
          </p:cNvPr>
          <p:cNvSpPr>
            <a:spLocks noGrp="1"/>
          </p:cNvSpPr>
          <p:nvPr>
            <p:ph type="sldNum" sz="quarter" idx="12"/>
          </p:nvPr>
        </p:nvSpPr>
        <p:spPr/>
        <p:txBody>
          <a:bodyPr/>
          <a:lstStyle/>
          <a:p>
            <a:fld id="{935F706E-8497-4D21-9A66-F6CCE4DC3421}" type="slidenum">
              <a:rPr lang="en-IN" smtClean="0"/>
              <a:t>‹#›</a:t>
            </a:fld>
            <a:endParaRPr lang="en-IN"/>
          </a:p>
        </p:txBody>
      </p:sp>
    </p:spTree>
    <p:extLst>
      <p:ext uri="{BB962C8B-B14F-4D97-AF65-F5344CB8AC3E}">
        <p14:creationId xmlns:p14="http://schemas.microsoft.com/office/powerpoint/2010/main" val="2047622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9D08E-8A35-E522-F509-F7C0ADDB350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72CEDFD-D382-580B-3474-7447D582CE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37DA545-384D-193E-2312-726B5BB1C822}"/>
              </a:ext>
            </a:extLst>
          </p:cNvPr>
          <p:cNvSpPr>
            <a:spLocks noGrp="1"/>
          </p:cNvSpPr>
          <p:nvPr>
            <p:ph type="dt" sz="half" idx="10"/>
          </p:nvPr>
        </p:nvSpPr>
        <p:spPr/>
        <p:txBody>
          <a:bodyPr/>
          <a:lstStyle/>
          <a:p>
            <a:fld id="{ECFAB90B-C713-4E30-B281-94CFAB4A9212}" type="datetimeFigureOut">
              <a:rPr lang="en-IN" smtClean="0"/>
              <a:t>26-12-2023</a:t>
            </a:fld>
            <a:endParaRPr lang="en-IN"/>
          </a:p>
        </p:txBody>
      </p:sp>
      <p:sp>
        <p:nvSpPr>
          <p:cNvPr id="5" name="Footer Placeholder 4">
            <a:extLst>
              <a:ext uri="{FF2B5EF4-FFF2-40B4-BE49-F238E27FC236}">
                <a16:creationId xmlns:a16="http://schemas.microsoft.com/office/drawing/2014/main" id="{432E1513-C337-A050-8B9D-87C2C51C6B2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7D33BE3-4863-16E0-523B-D82CAB2D26D5}"/>
              </a:ext>
            </a:extLst>
          </p:cNvPr>
          <p:cNvSpPr>
            <a:spLocks noGrp="1"/>
          </p:cNvSpPr>
          <p:nvPr>
            <p:ph type="sldNum" sz="quarter" idx="12"/>
          </p:nvPr>
        </p:nvSpPr>
        <p:spPr/>
        <p:txBody>
          <a:bodyPr/>
          <a:lstStyle/>
          <a:p>
            <a:fld id="{935F706E-8497-4D21-9A66-F6CCE4DC3421}" type="slidenum">
              <a:rPr lang="en-IN" smtClean="0"/>
              <a:t>‹#›</a:t>
            </a:fld>
            <a:endParaRPr lang="en-IN"/>
          </a:p>
        </p:txBody>
      </p:sp>
    </p:spTree>
    <p:extLst>
      <p:ext uri="{BB962C8B-B14F-4D97-AF65-F5344CB8AC3E}">
        <p14:creationId xmlns:p14="http://schemas.microsoft.com/office/powerpoint/2010/main" val="3438046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E86E8B-9405-C4FB-312B-ACC623B7A64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373DC77-6080-1683-A878-A0204357AD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032E77E-08C1-072C-1CD2-E2BA8C6696E3}"/>
              </a:ext>
            </a:extLst>
          </p:cNvPr>
          <p:cNvSpPr>
            <a:spLocks noGrp="1"/>
          </p:cNvSpPr>
          <p:nvPr>
            <p:ph type="dt" sz="half" idx="10"/>
          </p:nvPr>
        </p:nvSpPr>
        <p:spPr/>
        <p:txBody>
          <a:bodyPr/>
          <a:lstStyle/>
          <a:p>
            <a:fld id="{ECFAB90B-C713-4E30-B281-94CFAB4A9212}" type="datetimeFigureOut">
              <a:rPr lang="en-IN" smtClean="0"/>
              <a:t>26-12-2023</a:t>
            </a:fld>
            <a:endParaRPr lang="en-IN"/>
          </a:p>
        </p:txBody>
      </p:sp>
      <p:sp>
        <p:nvSpPr>
          <p:cNvPr id="5" name="Footer Placeholder 4">
            <a:extLst>
              <a:ext uri="{FF2B5EF4-FFF2-40B4-BE49-F238E27FC236}">
                <a16:creationId xmlns:a16="http://schemas.microsoft.com/office/drawing/2014/main" id="{25EA3FDE-5870-5FBC-BCCF-262836F9BFF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B89F893-52B3-AF69-8007-517720204469}"/>
              </a:ext>
            </a:extLst>
          </p:cNvPr>
          <p:cNvSpPr>
            <a:spLocks noGrp="1"/>
          </p:cNvSpPr>
          <p:nvPr>
            <p:ph type="sldNum" sz="quarter" idx="12"/>
          </p:nvPr>
        </p:nvSpPr>
        <p:spPr/>
        <p:txBody>
          <a:bodyPr/>
          <a:lstStyle/>
          <a:p>
            <a:fld id="{935F706E-8497-4D21-9A66-F6CCE4DC3421}" type="slidenum">
              <a:rPr lang="en-IN" smtClean="0"/>
              <a:t>‹#›</a:t>
            </a:fld>
            <a:endParaRPr lang="en-IN"/>
          </a:p>
        </p:txBody>
      </p:sp>
    </p:spTree>
    <p:extLst>
      <p:ext uri="{BB962C8B-B14F-4D97-AF65-F5344CB8AC3E}">
        <p14:creationId xmlns:p14="http://schemas.microsoft.com/office/powerpoint/2010/main" val="1952012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69D89-CBC6-7E8F-FCC9-255CC237FDB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FABD902-8217-1B63-47B6-AB08C7C034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F03AC1B-B424-2CA4-9297-80A66CC3C57A}"/>
              </a:ext>
            </a:extLst>
          </p:cNvPr>
          <p:cNvSpPr>
            <a:spLocks noGrp="1"/>
          </p:cNvSpPr>
          <p:nvPr>
            <p:ph type="dt" sz="half" idx="10"/>
          </p:nvPr>
        </p:nvSpPr>
        <p:spPr/>
        <p:txBody>
          <a:bodyPr/>
          <a:lstStyle/>
          <a:p>
            <a:fld id="{ECFAB90B-C713-4E30-B281-94CFAB4A9212}" type="datetimeFigureOut">
              <a:rPr lang="en-IN" smtClean="0"/>
              <a:t>26-12-2023</a:t>
            </a:fld>
            <a:endParaRPr lang="en-IN"/>
          </a:p>
        </p:txBody>
      </p:sp>
      <p:sp>
        <p:nvSpPr>
          <p:cNvPr id="5" name="Footer Placeholder 4">
            <a:extLst>
              <a:ext uri="{FF2B5EF4-FFF2-40B4-BE49-F238E27FC236}">
                <a16:creationId xmlns:a16="http://schemas.microsoft.com/office/drawing/2014/main" id="{3755F5B9-04DA-EBAA-D6FD-E7DE27BD599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C8A8373-BD8F-F327-593F-A06282CA10B2}"/>
              </a:ext>
            </a:extLst>
          </p:cNvPr>
          <p:cNvSpPr>
            <a:spLocks noGrp="1"/>
          </p:cNvSpPr>
          <p:nvPr>
            <p:ph type="sldNum" sz="quarter" idx="12"/>
          </p:nvPr>
        </p:nvSpPr>
        <p:spPr/>
        <p:txBody>
          <a:bodyPr/>
          <a:lstStyle/>
          <a:p>
            <a:fld id="{935F706E-8497-4D21-9A66-F6CCE4DC3421}" type="slidenum">
              <a:rPr lang="en-IN" smtClean="0"/>
              <a:t>‹#›</a:t>
            </a:fld>
            <a:endParaRPr lang="en-IN"/>
          </a:p>
        </p:txBody>
      </p:sp>
    </p:spTree>
    <p:extLst>
      <p:ext uri="{BB962C8B-B14F-4D97-AF65-F5344CB8AC3E}">
        <p14:creationId xmlns:p14="http://schemas.microsoft.com/office/powerpoint/2010/main" val="1125946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01D9E-7A3D-42E7-C9C2-089559E344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B9BE89F-AC5F-AFDF-C7A3-9C537C8AFC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12D16B-9EDB-E6A0-E590-7938B95EA811}"/>
              </a:ext>
            </a:extLst>
          </p:cNvPr>
          <p:cNvSpPr>
            <a:spLocks noGrp="1"/>
          </p:cNvSpPr>
          <p:nvPr>
            <p:ph type="dt" sz="half" idx="10"/>
          </p:nvPr>
        </p:nvSpPr>
        <p:spPr/>
        <p:txBody>
          <a:bodyPr/>
          <a:lstStyle/>
          <a:p>
            <a:fld id="{ECFAB90B-C713-4E30-B281-94CFAB4A9212}" type="datetimeFigureOut">
              <a:rPr lang="en-IN" smtClean="0"/>
              <a:t>26-12-2023</a:t>
            </a:fld>
            <a:endParaRPr lang="en-IN"/>
          </a:p>
        </p:txBody>
      </p:sp>
      <p:sp>
        <p:nvSpPr>
          <p:cNvPr id="5" name="Footer Placeholder 4">
            <a:extLst>
              <a:ext uri="{FF2B5EF4-FFF2-40B4-BE49-F238E27FC236}">
                <a16:creationId xmlns:a16="http://schemas.microsoft.com/office/drawing/2014/main" id="{998471F9-8C38-A86D-3C72-B9A4C298A28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2A1623B-8AAB-6C28-BE75-9A82DD8145CA}"/>
              </a:ext>
            </a:extLst>
          </p:cNvPr>
          <p:cNvSpPr>
            <a:spLocks noGrp="1"/>
          </p:cNvSpPr>
          <p:nvPr>
            <p:ph type="sldNum" sz="quarter" idx="12"/>
          </p:nvPr>
        </p:nvSpPr>
        <p:spPr/>
        <p:txBody>
          <a:bodyPr/>
          <a:lstStyle/>
          <a:p>
            <a:fld id="{935F706E-8497-4D21-9A66-F6CCE4DC3421}" type="slidenum">
              <a:rPr lang="en-IN" smtClean="0"/>
              <a:t>‹#›</a:t>
            </a:fld>
            <a:endParaRPr lang="en-IN"/>
          </a:p>
        </p:txBody>
      </p:sp>
    </p:spTree>
    <p:extLst>
      <p:ext uri="{BB962C8B-B14F-4D97-AF65-F5344CB8AC3E}">
        <p14:creationId xmlns:p14="http://schemas.microsoft.com/office/powerpoint/2010/main" val="421781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DCAD3-6D5E-D739-3871-AB9BD0A8AED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958F6FF-0632-40C1-54D3-6B096C7AC3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1C338F5-2E4F-4F92-96AE-18F93F45BB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A6B0612-D9AD-CE23-3AB4-A2F549D9A942}"/>
              </a:ext>
            </a:extLst>
          </p:cNvPr>
          <p:cNvSpPr>
            <a:spLocks noGrp="1"/>
          </p:cNvSpPr>
          <p:nvPr>
            <p:ph type="dt" sz="half" idx="10"/>
          </p:nvPr>
        </p:nvSpPr>
        <p:spPr/>
        <p:txBody>
          <a:bodyPr/>
          <a:lstStyle/>
          <a:p>
            <a:fld id="{ECFAB90B-C713-4E30-B281-94CFAB4A9212}" type="datetimeFigureOut">
              <a:rPr lang="en-IN" smtClean="0"/>
              <a:t>26-12-2023</a:t>
            </a:fld>
            <a:endParaRPr lang="en-IN"/>
          </a:p>
        </p:txBody>
      </p:sp>
      <p:sp>
        <p:nvSpPr>
          <p:cNvPr id="6" name="Footer Placeholder 5">
            <a:extLst>
              <a:ext uri="{FF2B5EF4-FFF2-40B4-BE49-F238E27FC236}">
                <a16:creationId xmlns:a16="http://schemas.microsoft.com/office/drawing/2014/main" id="{E28F477D-D34C-0F51-A4A0-A8F2B054DD1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AEF2DDC-471F-AE09-B09E-C0197238F871}"/>
              </a:ext>
            </a:extLst>
          </p:cNvPr>
          <p:cNvSpPr>
            <a:spLocks noGrp="1"/>
          </p:cNvSpPr>
          <p:nvPr>
            <p:ph type="sldNum" sz="quarter" idx="12"/>
          </p:nvPr>
        </p:nvSpPr>
        <p:spPr/>
        <p:txBody>
          <a:bodyPr/>
          <a:lstStyle/>
          <a:p>
            <a:fld id="{935F706E-8497-4D21-9A66-F6CCE4DC3421}" type="slidenum">
              <a:rPr lang="en-IN" smtClean="0"/>
              <a:t>‹#›</a:t>
            </a:fld>
            <a:endParaRPr lang="en-IN"/>
          </a:p>
        </p:txBody>
      </p:sp>
    </p:spTree>
    <p:extLst>
      <p:ext uri="{BB962C8B-B14F-4D97-AF65-F5344CB8AC3E}">
        <p14:creationId xmlns:p14="http://schemas.microsoft.com/office/powerpoint/2010/main" val="958428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975FD-3F8F-EF2A-C432-7AE0BC86A4B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1DCBB2F-D28F-7EC9-1C54-DBCCA94379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F8702D-6D4F-12F2-8831-AAEE8CC747C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56D6A84-ABC0-BB5D-CDEC-7C0C588A3D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EA607E-6167-2EE4-D360-A5CBC476C38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4BE4077-5D3D-2653-2879-297A14FD8B04}"/>
              </a:ext>
            </a:extLst>
          </p:cNvPr>
          <p:cNvSpPr>
            <a:spLocks noGrp="1"/>
          </p:cNvSpPr>
          <p:nvPr>
            <p:ph type="dt" sz="half" idx="10"/>
          </p:nvPr>
        </p:nvSpPr>
        <p:spPr/>
        <p:txBody>
          <a:bodyPr/>
          <a:lstStyle/>
          <a:p>
            <a:fld id="{ECFAB90B-C713-4E30-B281-94CFAB4A9212}" type="datetimeFigureOut">
              <a:rPr lang="en-IN" smtClean="0"/>
              <a:t>26-12-2023</a:t>
            </a:fld>
            <a:endParaRPr lang="en-IN"/>
          </a:p>
        </p:txBody>
      </p:sp>
      <p:sp>
        <p:nvSpPr>
          <p:cNvPr id="8" name="Footer Placeholder 7">
            <a:extLst>
              <a:ext uri="{FF2B5EF4-FFF2-40B4-BE49-F238E27FC236}">
                <a16:creationId xmlns:a16="http://schemas.microsoft.com/office/drawing/2014/main" id="{CA09473C-DCF5-EC27-8074-06D5B5E6A62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DC20F10-B95A-16CA-667D-379EE14EFA88}"/>
              </a:ext>
            </a:extLst>
          </p:cNvPr>
          <p:cNvSpPr>
            <a:spLocks noGrp="1"/>
          </p:cNvSpPr>
          <p:nvPr>
            <p:ph type="sldNum" sz="quarter" idx="12"/>
          </p:nvPr>
        </p:nvSpPr>
        <p:spPr/>
        <p:txBody>
          <a:bodyPr/>
          <a:lstStyle/>
          <a:p>
            <a:fld id="{935F706E-8497-4D21-9A66-F6CCE4DC3421}" type="slidenum">
              <a:rPr lang="en-IN" smtClean="0"/>
              <a:t>‹#›</a:t>
            </a:fld>
            <a:endParaRPr lang="en-IN"/>
          </a:p>
        </p:txBody>
      </p:sp>
    </p:spTree>
    <p:extLst>
      <p:ext uri="{BB962C8B-B14F-4D97-AF65-F5344CB8AC3E}">
        <p14:creationId xmlns:p14="http://schemas.microsoft.com/office/powerpoint/2010/main" val="1651837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51CCE-1C6E-5013-5423-C3705E25A7C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25AA805-CBB1-1A5A-33AA-8EA15B168598}"/>
              </a:ext>
            </a:extLst>
          </p:cNvPr>
          <p:cNvSpPr>
            <a:spLocks noGrp="1"/>
          </p:cNvSpPr>
          <p:nvPr>
            <p:ph type="dt" sz="half" idx="10"/>
          </p:nvPr>
        </p:nvSpPr>
        <p:spPr/>
        <p:txBody>
          <a:bodyPr/>
          <a:lstStyle/>
          <a:p>
            <a:fld id="{ECFAB90B-C713-4E30-B281-94CFAB4A9212}" type="datetimeFigureOut">
              <a:rPr lang="en-IN" smtClean="0"/>
              <a:t>26-12-2023</a:t>
            </a:fld>
            <a:endParaRPr lang="en-IN"/>
          </a:p>
        </p:txBody>
      </p:sp>
      <p:sp>
        <p:nvSpPr>
          <p:cNvPr id="4" name="Footer Placeholder 3">
            <a:extLst>
              <a:ext uri="{FF2B5EF4-FFF2-40B4-BE49-F238E27FC236}">
                <a16:creationId xmlns:a16="http://schemas.microsoft.com/office/drawing/2014/main" id="{DB9F4A24-8F77-1B9B-DA14-091DB2F0805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195D5BB-28FF-39CF-B359-8325BB8344D5}"/>
              </a:ext>
            </a:extLst>
          </p:cNvPr>
          <p:cNvSpPr>
            <a:spLocks noGrp="1"/>
          </p:cNvSpPr>
          <p:nvPr>
            <p:ph type="sldNum" sz="quarter" idx="12"/>
          </p:nvPr>
        </p:nvSpPr>
        <p:spPr/>
        <p:txBody>
          <a:bodyPr/>
          <a:lstStyle/>
          <a:p>
            <a:fld id="{935F706E-8497-4D21-9A66-F6CCE4DC3421}" type="slidenum">
              <a:rPr lang="en-IN" smtClean="0"/>
              <a:t>‹#›</a:t>
            </a:fld>
            <a:endParaRPr lang="en-IN"/>
          </a:p>
        </p:txBody>
      </p:sp>
    </p:spTree>
    <p:extLst>
      <p:ext uri="{BB962C8B-B14F-4D97-AF65-F5344CB8AC3E}">
        <p14:creationId xmlns:p14="http://schemas.microsoft.com/office/powerpoint/2010/main" val="1995766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856CD2-2424-1F57-3A6F-BE6878E03BC2}"/>
              </a:ext>
            </a:extLst>
          </p:cNvPr>
          <p:cNvSpPr>
            <a:spLocks noGrp="1"/>
          </p:cNvSpPr>
          <p:nvPr>
            <p:ph type="dt" sz="half" idx="10"/>
          </p:nvPr>
        </p:nvSpPr>
        <p:spPr/>
        <p:txBody>
          <a:bodyPr/>
          <a:lstStyle/>
          <a:p>
            <a:fld id="{ECFAB90B-C713-4E30-B281-94CFAB4A9212}" type="datetimeFigureOut">
              <a:rPr lang="en-IN" smtClean="0"/>
              <a:t>26-12-2023</a:t>
            </a:fld>
            <a:endParaRPr lang="en-IN"/>
          </a:p>
        </p:txBody>
      </p:sp>
      <p:sp>
        <p:nvSpPr>
          <p:cNvPr id="3" name="Footer Placeholder 2">
            <a:extLst>
              <a:ext uri="{FF2B5EF4-FFF2-40B4-BE49-F238E27FC236}">
                <a16:creationId xmlns:a16="http://schemas.microsoft.com/office/drawing/2014/main" id="{2F5A5287-511C-24BB-AE8F-02D9711D27C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74BEAB1-49F2-B9C9-6A14-019198A34A87}"/>
              </a:ext>
            </a:extLst>
          </p:cNvPr>
          <p:cNvSpPr>
            <a:spLocks noGrp="1"/>
          </p:cNvSpPr>
          <p:nvPr>
            <p:ph type="sldNum" sz="quarter" idx="12"/>
          </p:nvPr>
        </p:nvSpPr>
        <p:spPr/>
        <p:txBody>
          <a:bodyPr/>
          <a:lstStyle/>
          <a:p>
            <a:fld id="{935F706E-8497-4D21-9A66-F6CCE4DC3421}" type="slidenum">
              <a:rPr lang="en-IN" smtClean="0"/>
              <a:t>‹#›</a:t>
            </a:fld>
            <a:endParaRPr lang="en-IN"/>
          </a:p>
        </p:txBody>
      </p:sp>
    </p:spTree>
    <p:extLst>
      <p:ext uri="{BB962C8B-B14F-4D97-AF65-F5344CB8AC3E}">
        <p14:creationId xmlns:p14="http://schemas.microsoft.com/office/powerpoint/2010/main" val="3355276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BE2FD-E25B-6C4C-117A-315F56796B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A90F98A-8BEF-0BA8-DA7D-C3C676612F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C6FF2FB-890D-1F3A-5CA9-0384BDE978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5EDC87-9FD7-D02E-96AE-DCCAE407BD42}"/>
              </a:ext>
            </a:extLst>
          </p:cNvPr>
          <p:cNvSpPr>
            <a:spLocks noGrp="1"/>
          </p:cNvSpPr>
          <p:nvPr>
            <p:ph type="dt" sz="half" idx="10"/>
          </p:nvPr>
        </p:nvSpPr>
        <p:spPr/>
        <p:txBody>
          <a:bodyPr/>
          <a:lstStyle/>
          <a:p>
            <a:fld id="{ECFAB90B-C713-4E30-B281-94CFAB4A9212}" type="datetimeFigureOut">
              <a:rPr lang="en-IN" smtClean="0"/>
              <a:t>26-12-2023</a:t>
            </a:fld>
            <a:endParaRPr lang="en-IN"/>
          </a:p>
        </p:txBody>
      </p:sp>
      <p:sp>
        <p:nvSpPr>
          <p:cNvPr id="6" name="Footer Placeholder 5">
            <a:extLst>
              <a:ext uri="{FF2B5EF4-FFF2-40B4-BE49-F238E27FC236}">
                <a16:creationId xmlns:a16="http://schemas.microsoft.com/office/drawing/2014/main" id="{5D522CE7-8DE5-D443-8718-5D838866A34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B2D7704-A3B1-1D8F-9144-DDA1E4BBFDC8}"/>
              </a:ext>
            </a:extLst>
          </p:cNvPr>
          <p:cNvSpPr>
            <a:spLocks noGrp="1"/>
          </p:cNvSpPr>
          <p:nvPr>
            <p:ph type="sldNum" sz="quarter" idx="12"/>
          </p:nvPr>
        </p:nvSpPr>
        <p:spPr/>
        <p:txBody>
          <a:bodyPr/>
          <a:lstStyle/>
          <a:p>
            <a:fld id="{935F706E-8497-4D21-9A66-F6CCE4DC3421}" type="slidenum">
              <a:rPr lang="en-IN" smtClean="0"/>
              <a:t>‹#›</a:t>
            </a:fld>
            <a:endParaRPr lang="en-IN"/>
          </a:p>
        </p:txBody>
      </p:sp>
    </p:spTree>
    <p:extLst>
      <p:ext uri="{BB962C8B-B14F-4D97-AF65-F5344CB8AC3E}">
        <p14:creationId xmlns:p14="http://schemas.microsoft.com/office/powerpoint/2010/main" val="3307090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06FB1-1E62-F5EC-A1BA-0AC8619D13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D69483B-A4C3-C874-6B16-0393511078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8F76A67-CB61-7122-1830-B12F0DAB6C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C9984D-9811-3D49-D153-70DC74387F3C}"/>
              </a:ext>
            </a:extLst>
          </p:cNvPr>
          <p:cNvSpPr>
            <a:spLocks noGrp="1"/>
          </p:cNvSpPr>
          <p:nvPr>
            <p:ph type="dt" sz="half" idx="10"/>
          </p:nvPr>
        </p:nvSpPr>
        <p:spPr/>
        <p:txBody>
          <a:bodyPr/>
          <a:lstStyle/>
          <a:p>
            <a:fld id="{ECFAB90B-C713-4E30-B281-94CFAB4A9212}" type="datetimeFigureOut">
              <a:rPr lang="en-IN" smtClean="0"/>
              <a:t>26-12-2023</a:t>
            </a:fld>
            <a:endParaRPr lang="en-IN"/>
          </a:p>
        </p:txBody>
      </p:sp>
      <p:sp>
        <p:nvSpPr>
          <p:cNvPr id="6" name="Footer Placeholder 5">
            <a:extLst>
              <a:ext uri="{FF2B5EF4-FFF2-40B4-BE49-F238E27FC236}">
                <a16:creationId xmlns:a16="http://schemas.microsoft.com/office/drawing/2014/main" id="{77858E18-002B-ABFC-C8A0-82D58EC80F1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BF06A0F-BC1B-1F71-7209-C0BAFD4D5B1E}"/>
              </a:ext>
            </a:extLst>
          </p:cNvPr>
          <p:cNvSpPr>
            <a:spLocks noGrp="1"/>
          </p:cNvSpPr>
          <p:nvPr>
            <p:ph type="sldNum" sz="quarter" idx="12"/>
          </p:nvPr>
        </p:nvSpPr>
        <p:spPr/>
        <p:txBody>
          <a:bodyPr/>
          <a:lstStyle/>
          <a:p>
            <a:fld id="{935F706E-8497-4D21-9A66-F6CCE4DC3421}" type="slidenum">
              <a:rPr lang="en-IN" smtClean="0"/>
              <a:t>‹#›</a:t>
            </a:fld>
            <a:endParaRPr lang="en-IN"/>
          </a:p>
        </p:txBody>
      </p:sp>
    </p:spTree>
    <p:extLst>
      <p:ext uri="{BB962C8B-B14F-4D97-AF65-F5344CB8AC3E}">
        <p14:creationId xmlns:p14="http://schemas.microsoft.com/office/powerpoint/2010/main" val="2393717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4CEC6D-B490-1DA4-3382-FB62473FF7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9B64BB9-9F15-50A2-0054-9B45FBAFCF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E1DC680-EA8E-C83B-63BA-EE04B33C50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FAB90B-C713-4E30-B281-94CFAB4A9212}" type="datetimeFigureOut">
              <a:rPr lang="en-IN" smtClean="0"/>
              <a:t>26-12-2023</a:t>
            </a:fld>
            <a:endParaRPr lang="en-IN"/>
          </a:p>
        </p:txBody>
      </p:sp>
      <p:sp>
        <p:nvSpPr>
          <p:cNvPr id="5" name="Footer Placeholder 4">
            <a:extLst>
              <a:ext uri="{FF2B5EF4-FFF2-40B4-BE49-F238E27FC236}">
                <a16:creationId xmlns:a16="http://schemas.microsoft.com/office/drawing/2014/main" id="{EED885C7-AA3E-A5C2-53B4-7663A6F059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F1E1F15-E757-40AA-4B78-B11B77B0BC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5F706E-8497-4D21-9A66-F6CCE4DC3421}" type="slidenum">
              <a:rPr lang="en-IN" smtClean="0"/>
              <a:t>‹#›</a:t>
            </a:fld>
            <a:endParaRPr lang="en-IN"/>
          </a:p>
        </p:txBody>
      </p:sp>
    </p:spTree>
    <p:extLst>
      <p:ext uri="{BB962C8B-B14F-4D97-AF65-F5344CB8AC3E}">
        <p14:creationId xmlns:p14="http://schemas.microsoft.com/office/powerpoint/2010/main" val="4363330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 sua conta Netflix está em uso em vários aparelhos; e agora? - Positivo do  seu jeito">
            <a:extLst>
              <a:ext uri="{FF2B5EF4-FFF2-40B4-BE49-F238E27FC236}">
                <a16:creationId xmlns:a16="http://schemas.microsoft.com/office/drawing/2014/main" id="{DBE1B47A-5902-4627-7ACA-12D29DB8DE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84" y="1563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6345ACC-3B7E-BAEE-B397-5A54A854FE3C}"/>
              </a:ext>
            </a:extLst>
          </p:cNvPr>
          <p:cNvSpPr>
            <a:spLocks noGrp="1"/>
          </p:cNvSpPr>
          <p:nvPr>
            <p:ph type="title"/>
          </p:nvPr>
        </p:nvSpPr>
        <p:spPr>
          <a:xfrm>
            <a:off x="5236308" y="965200"/>
            <a:ext cx="5189415" cy="3683245"/>
          </a:xfrm>
        </p:spPr>
        <p:txBody>
          <a:bodyPr>
            <a:normAutofit/>
          </a:bodyPr>
          <a:lstStyle/>
          <a:p>
            <a:r>
              <a:rPr lang="en-US" sz="9600" dirty="0">
                <a:solidFill>
                  <a:srgbClr val="C00000"/>
                </a:solidFill>
                <a:latin typeface="ADLaM Display" panose="02010000000000000000" pitchFamily="2" charset="0"/>
                <a:ea typeface="ADLaM Display" panose="02010000000000000000" pitchFamily="2" charset="0"/>
                <a:cs typeface="ADLaM Display" panose="02010000000000000000" pitchFamily="2" charset="0"/>
              </a:rPr>
              <a:t>N</a:t>
            </a:r>
            <a:r>
              <a:rPr lang="en-US" sz="6600" dirty="0">
                <a:solidFill>
                  <a:srgbClr val="C00000"/>
                </a:solidFill>
                <a:latin typeface="ADLaM Display" panose="02010000000000000000" pitchFamily="2" charset="0"/>
                <a:ea typeface="ADLaM Display" panose="02010000000000000000" pitchFamily="2" charset="0"/>
                <a:cs typeface="ADLaM Display" panose="02010000000000000000" pitchFamily="2" charset="0"/>
              </a:rPr>
              <a:t>ETFLIX</a:t>
            </a:r>
            <a:r>
              <a:rPr lang="en-US" sz="66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DATA ANALYSIS</a:t>
            </a:r>
            <a:endParaRPr lang="en-IN" sz="66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3" name="Content Placeholder 2">
            <a:extLst>
              <a:ext uri="{FF2B5EF4-FFF2-40B4-BE49-F238E27FC236}">
                <a16:creationId xmlns:a16="http://schemas.microsoft.com/office/drawing/2014/main" id="{E5245CBE-7E30-68E7-A170-A9CE541AFB88}"/>
              </a:ext>
            </a:extLst>
          </p:cNvPr>
          <p:cNvSpPr>
            <a:spLocks noGrp="1"/>
          </p:cNvSpPr>
          <p:nvPr>
            <p:ph idx="1"/>
          </p:nvPr>
        </p:nvSpPr>
        <p:spPr>
          <a:xfrm>
            <a:off x="8245231" y="5111262"/>
            <a:ext cx="3407508" cy="781538"/>
          </a:xfrm>
        </p:spPr>
        <p:txBody>
          <a:bodyPr>
            <a:normAutofit/>
          </a:bodyPr>
          <a:lstStyle/>
          <a:p>
            <a:pPr marL="457200" lvl="1" indent="0">
              <a:buNone/>
            </a:pPr>
            <a:r>
              <a:rPr lang="en-US" sz="1400" cap="small" dirty="0">
                <a:solidFill>
                  <a:schemeClr val="bg1"/>
                </a:solidFill>
              </a:rPr>
              <a:t>PUCHE</a:t>
            </a:r>
          </a:p>
          <a:p>
            <a:pPr marL="457200" lvl="1" indent="0">
              <a:buNone/>
            </a:pPr>
            <a:r>
              <a:rPr lang="en-US" sz="1400" cap="small" dirty="0">
                <a:solidFill>
                  <a:schemeClr val="bg1"/>
                </a:solidFill>
              </a:rPr>
              <a:t>MENTORED BY: ASHISH RAJPUT</a:t>
            </a:r>
          </a:p>
        </p:txBody>
      </p:sp>
    </p:spTree>
    <p:extLst>
      <p:ext uri="{BB962C8B-B14F-4D97-AF65-F5344CB8AC3E}">
        <p14:creationId xmlns:p14="http://schemas.microsoft.com/office/powerpoint/2010/main" val="3576586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 sua conta Netflix está em uso em vários aparelhos; e agora? - Positivo do  seu jeito">
            <a:extLst>
              <a:ext uri="{FF2B5EF4-FFF2-40B4-BE49-F238E27FC236}">
                <a16:creationId xmlns:a16="http://schemas.microsoft.com/office/drawing/2014/main" id="{DBE1B47A-5902-4627-7ACA-12D29DB8DE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9BF0B399-B9B3-E008-AA71-49E4693C1F9A}"/>
              </a:ext>
            </a:extLst>
          </p:cNvPr>
          <p:cNvSpPr>
            <a:spLocks noGrp="1"/>
          </p:cNvSpPr>
          <p:nvPr>
            <p:ph type="title"/>
          </p:nvPr>
        </p:nvSpPr>
        <p:spPr>
          <a:xfrm>
            <a:off x="9594359" y="0"/>
            <a:ext cx="3382107" cy="687754"/>
          </a:xfrm>
        </p:spPr>
        <p:txBody>
          <a:bodyPr>
            <a:normAutofit/>
          </a:bodyPr>
          <a:lstStyle/>
          <a:p>
            <a:r>
              <a:rPr lang="en-IN" sz="2400" dirty="0">
                <a:solidFill>
                  <a:schemeClr val="bg1"/>
                </a:solidFill>
                <a:latin typeface="Arial Rounded MT Bold" panose="020F0704030504030204" pitchFamily="34" charset="0"/>
              </a:rPr>
              <a:t>TABLEAU</a:t>
            </a:r>
          </a:p>
        </p:txBody>
      </p:sp>
      <p:pic>
        <p:nvPicPr>
          <p:cNvPr id="5" name="Picture 4">
            <a:extLst>
              <a:ext uri="{FF2B5EF4-FFF2-40B4-BE49-F238E27FC236}">
                <a16:creationId xmlns:a16="http://schemas.microsoft.com/office/drawing/2014/main" id="{F23A4F7E-A361-C1DE-0346-E6C0EA63BF4E}"/>
              </a:ext>
            </a:extLst>
          </p:cNvPr>
          <p:cNvPicPr>
            <a:picLocks noChangeAspect="1"/>
          </p:cNvPicPr>
          <p:nvPr/>
        </p:nvPicPr>
        <p:blipFill>
          <a:blip r:embed="rId3"/>
          <a:stretch>
            <a:fillRect/>
          </a:stretch>
        </p:blipFill>
        <p:spPr>
          <a:xfrm>
            <a:off x="401054" y="1016688"/>
            <a:ext cx="5566610" cy="41313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0ED7F3C6-7E45-6780-7715-DD5ADDED6DF9}"/>
              </a:ext>
            </a:extLst>
          </p:cNvPr>
          <p:cNvPicPr>
            <a:picLocks noChangeAspect="1"/>
          </p:cNvPicPr>
          <p:nvPr/>
        </p:nvPicPr>
        <p:blipFill>
          <a:blip r:embed="rId4"/>
          <a:stretch>
            <a:fillRect/>
          </a:stretch>
        </p:blipFill>
        <p:spPr>
          <a:xfrm>
            <a:off x="6224339" y="1016688"/>
            <a:ext cx="5259516" cy="41313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2E788D5B-B723-7076-BCC8-86D4748D3420}"/>
              </a:ext>
            </a:extLst>
          </p:cNvPr>
          <p:cNvPicPr>
            <a:picLocks noChangeAspect="1"/>
          </p:cNvPicPr>
          <p:nvPr/>
        </p:nvPicPr>
        <p:blipFill>
          <a:blip r:embed="rId5"/>
          <a:stretch>
            <a:fillRect/>
          </a:stretch>
        </p:blipFill>
        <p:spPr>
          <a:xfrm>
            <a:off x="6442413" y="5346767"/>
            <a:ext cx="5027264" cy="1089359"/>
          </a:xfrm>
          <a:prstGeom prst="rect">
            <a:avLst/>
          </a:prstGeom>
        </p:spPr>
      </p:pic>
      <p:pic>
        <p:nvPicPr>
          <p:cNvPr id="12" name="Picture 11">
            <a:extLst>
              <a:ext uri="{FF2B5EF4-FFF2-40B4-BE49-F238E27FC236}">
                <a16:creationId xmlns:a16="http://schemas.microsoft.com/office/drawing/2014/main" id="{D711EC76-EFFC-29C8-F0E5-6CB8A08B9A04}"/>
              </a:ext>
            </a:extLst>
          </p:cNvPr>
          <p:cNvPicPr>
            <a:picLocks noChangeAspect="1"/>
          </p:cNvPicPr>
          <p:nvPr/>
        </p:nvPicPr>
        <p:blipFill>
          <a:blip r:embed="rId6"/>
          <a:stretch>
            <a:fillRect/>
          </a:stretch>
        </p:blipFill>
        <p:spPr>
          <a:xfrm>
            <a:off x="474974" y="5350944"/>
            <a:ext cx="5271901" cy="1085182"/>
          </a:xfrm>
          <a:prstGeom prst="rect">
            <a:avLst/>
          </a:prstGeom>
        </p:spPr>
      </p:pic>
      <p:sp>
        <p:nvSpPr>
          <p:cNvPr id="15" name="TextBox 14">
            <a:extLst>
              <a:ext uri="{FF2B5EF4-FFF2-40B4-BE49-F238E27FC236}">
                <a16:creationId xmlns:a16="http://schemas.microsoft.com/office/drawing/2014/main" id="{B88477F2-084F-9B3F-4212-A78A471C241F}"/>
              </a:ext>
            </a:extLst>
          </p:cNvPr>
          <p:cNvSpPr txBox="1"/>
          <p:nvPr/>
        </p:nvSpPr>
        <p:spPr>
          <a:xfrm>
            <a:off x="1662498" y="5569608"/>
            <a:ext cx="4084378" cy="646331"/>
          </a:xfrm>
          <a:prstGeom prst="rect">
            <a:avLst/>
          </a:prstGeom>
          <a:noFill/>
        </p:spPr>
        <p:txBody>
          <a:bodyPr wrap="square">
            <a:spAutoFit/>
          </a:bodyPr>
          <a:lstStyle/>
          <a:p>
            <a:r>
              <a:rPr lang="en-IN" sz="1200" dirty="0">
                <a:solidFill>
                  <a:schemeClr val="bg1"/>
                </a:solidFill>
                <a:latin typeface="Arial Rounded MT Bold" panose="020F0704030504030204" pitchFamily="34" charset="0"/>
              </a:rPr>
              <a:t>Les </a:t>
            </a:r>
            <a:r>
              <a:rPr lang="en-IN" sz="1200" dirty="0" err="1">
                <a:solidFill>
                  <a:schemeClr val="bg1"/>
                </a:solidFill>
                <a:latin typeface="Arial Rounded MT Bold" panose="020F0704030504030204" pitchFamily="34" charset="0"/>
              </a:rPr>
              <a:t>Miserables</a:t>
            </a:r>
            <a:r>
              <a:rPr lang="en-IN" sz="1200" dirty="0">
                <a:solidFill>
                  <a:schemeClr val="bg1"/>
                </a:solidFill>
                <a:latin typeface="Arial Rounded MT Bold" panose="020F0704030504030204" pitchFamily="34" charset="0"/>
              </a:rPr>
              <a:t> has been found to be the highest among the top movies with respect to  number of actors with having a total of  207 actors.  </a:t>
            </a:r>
            <a:endParaRPr lang="en-IN" sz="1200" dirty="0">
              <a:solidFill>
                <a:schemeClr val="bg1"/>
              </a:solidFill>
            </a:endParaRPr>
          </a:p>
        </p:txBody>
      </p:sp>
      <p:sp>
        <p:nvSpPr>
          <p:cNvPr id="17" name="TextBox 16">
            <a:extLst>
              <a:ext uri="{FF2B5EF4-FFF2-40B4-BE49-F238E27FC236}">
                <a16:creationId xmlns:a16="http://schemas.microsoft.com/office/drawing/2014/main" id="{448E5735-FBC8-ED9C-68EA-2E0A24D1A64B}"/>
              </a:ext>
            </a:extLst>
          </p:cNvPr>
          <p:cNvSpPr txBox="1"/>
          <p:nvPr/>
        </p:nvSpPr>
        <p:spPr>
          <a:xfrm>
            <a:off x="7535778" y="5500358"/>
            <a:ext cx="2516197" cy="600164"/>
          </a:xfrm>
          <a:prstGeom prst="rect">
            <a:avLst/>
          </a:prstGeom>
          <a:noFill/>
        </p:spPr>
        <p:txBody>
          <a:bodyPr wrap="square">
            <a:spAutoFit/>
          </a:bodyPr>
          <a:lstStyle/>
          <a:p>
            <a:r>
              <a:rPr lang="en-IN" sz="1100" dirty="0">
                <a:solidFill>
                  <a:schemeClr val="bg1"/>
                </a:solidFill>
                <a:latin typeface="Arial Rounded MT Bold" panose="020F0704030504030204" pitchFamily="34" charset="0"/>
              </a:rPr>
              <a:t>Spirit-medium(child) is the most popular </a:t>
            </a:r>
          </a:p>
          <a:p>
            <a:r>
              <a:rPr lang="en-IN" sz="1100" dirty="0">
                <a:solidFill>
                  <a:schemeClr val="bg1"/>
                </a:solidFill>
                <a:latin typeface="Arial Rounded MT Bold" panose="020F0704030504030204" pitchFamily="34" charset="0"/>
              </a:rPr>
              <a:t>character played Queenie Chen.</a:t>
            </a:r>
            <a:endParaRPr lang="en-IN" sz="1100" dirty="0">
              <a:solidFill>
                <a:schemeClr val="bg1"/>
              </a:solidFill>
            </a:endParaRPr>
          </a:p>
        </p:txBody>
      </p:sp>
    </p:spTree>
    <p:extLst>
      <p:ext uri="{BB962C8B-B14F-4D97-AF65-F5344CB8AC3E}">
        <p14:creationId xmlns:p14="http://schemas.microsoft.com/office/powerpoint/2010/main" val="4064515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 sua conta Netflix está em uso em vários aparelhos; e agora? - Positivo do  seu jeito">
            <a:extLst>
              <a:ext uri="{FF2B5EF4-FFF2-40B4-BE49-F238E27FC236}">
                <a16:creationId xmlns:a16="http://schemas.microsoft.com/office/drawing/2014/main" id="{DBE1B47A-5902-4627-7ACA-12D29DB8DE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1" y="0"/>
            <a:ext cx="12272211"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9BF0B399-B9B3-E008-AA71-49E4693C1F9A}"/>
              </a:ext>
            </a:extLst>
          </p:cNvPr>
          <p:cNvSpPr>
            <a:spLocks noGrp="1"/>
          </p:cNvSpPr>
          <p:nvPr>
            <p:ph type="title"/>
          </p:nvPr>
        </p:nvSpPr>
        <p:spPr>
          <a:xfrm>
            <a:off x="10205761" y="37176"/>
            <a:ext cx="3382107" cy="687754"/>
          </a:xfrm>
        </p:spPr>
        <p:txBody>
          <a:bodyPr>
            <a:normAutofit/>
          </a:bodyPr>
          <a:lstStyle/>
          <a:p>
            <a:r>
              <a:rPr lang="en-IN" sz="2400" dirty="0">
                <a:solidFill>
                  <a:schemeClr val="bg1"/>
                </a:solidFill>
                <a:latin typeface="Arial Rounded MT Bold" panose="020F0704030504030204" pitchFamily="34" charset="0"/>
              </a:rPr>
              <a:t>TABLEAU</a:t>
            </a:r>
            <a:endParaRPr lang="en-IN" sz="2400" dirty="0">
              <a:solidFill>
                <a:srgbClr val="C00000"/>
              </a:solidFill>
              <a:latin typeface="Arial Rounded MT Bold" panose="020F0704030504030204" pitchFamily="34" charset="0"/>
            </a:endParaRPr>
          </a:p>
        </p:txBody>
      </p:sp>
      <p:pic>
        <p:nvPicPr>
          <p:cNvPr id="9" name="Picture 8">
            <a:extLst>
              <a:ext uri="{FF2B5EF4-FFF2-40B4-BE49-F238E27FC236}">
                <a16:creationId xmlns:a16="http://schemas.microsoft.com/office/drawing/2014/main" id="{A1F30E26-4BF3-5E70-3A34-48DE820F35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224" y="1138989"/>
            <a:ext cx="5281193" cy="39457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DB06E1E5-5F4C-9E35-FC42-2ACDF0D3FBB3}"/>
              </a:ext>
            </a:extLst>
          </p:cNvPr>
          <p:cNvPicPr>
            <a:picLocks noChangeAspect="1"/>
          </p:cNvPicPr>
          <p:nvPr/>
        </p:nvPicPr>
        <p:blipFill>
          <a:blip r:embed="rId4"/>
          <a:stretch>
            <a:fillRect/>
          </a:stretch>
        </p:blipFill>
        <p:spPr>
          <a:xfrm>
            <a:off x="6657474" y="5077423"/>
            <a:ext cx="4968371" cy="1085182"/>
          </a:xfrm>
          <a:prstGeom prst="rect">
            <a:avLst/>
          </a:prstGeom>
        </p:spPr>
      </p:pic>
      <p:pic>
        <p:nvPicPr>
          <p:cNvPr id="13" name="Picture 12">
            <a:extLst>
              <a:ext uri="{FF2B5EF4-FFF2-40B4-BE49-F238E27FC236}">
                <a16:creationId xmlns:a16="http://schemas.microsoft.com/office/drawing/2014/main" id="{2C40C59D-B40A-54E7-6764-6531DFBF3D60}"/>
              </a:ext>
            </a:extLst>
          </p:cNvPr>
          <p:cNvPicPr>
            <a:picLocks noChangeAspect="1"/>
          </p:cNvPicPr>
          <p:nvPr/>
        </p:nvPicPr>
        <p:blipFill>
          <a:blip r:embed="rId4"/>
          <a:stretch>
            <a:fillRect/>
          </a:stretch>
        </p:blipFill>
        <p:spPr>
          <a:xfrm>
            <a:off x="566155" y="5084715"/>
            <a:ext cx="5152856" cy="1085182"/>
          </a:xfrm>
          <a:prstGeom prst="rect">
            <a:avLst/>
          </a:prstGeom>
        </p:spPr>
      </p:pic>
      <p:sp>
        <p:nvSpPr>
          <p:cNvPr id="15" name="TextBox 14">
            <a:extLst>
              <a:ext uri="{FF2B5EF4-FFF2-40B4-BE49-F238E27FC236}">
                <a16:creationId xmlns:a16="http://schemas.microsoft.com/office/drawing/2014/main" id="{DAB3BBDF-1E36-B07E-E27F-2E451172D796}"/>
              </a:ext>
            </a:extLst>
          </p:cNvPr>
          <p:cNvSpPr txBox="1"/>
          <p:nvPr/>
        </p:nvSpPr>
        <p:spPr>
          <a:xfrm>
            <a:off x="1106702" y="5250682"/>
            <a:ext cx="3890210" cy="738664"/>
          </a:xfrm>
          <a:prstGeom prst="rect">
            <a:avLst/>
          </a:prstGeom>
          <a:noFill/>
        </p:spPr>
        <p:txBody>
          <a:bodyPr wrap="square">
            <a:spAutoFit/>
          </a:bodyPr>
          <a:lstStyle/>
          <a:p>
            <a:r>
              <a:rPr lang="en-IN" sz="1400" dirty="0">
                <a:solidFill>
                  <a:schemeClr val="bg1"/>
                </a:solidFill>
                <a:latin typeface="Arial Rounded MT Bold" panose="020F0704030504030204" pitchFamily="34" charset="0"/>
              </a:rPr>
              <a:t>From the following given trend we find the highest trend in certification over </a:t>
            </a:r>
          </a:p>
          <a:p>
            <a:r>
              <a:rPr lang="en-IN" sz="1400" dirty="0">
                <a:solidFill>
                  <a:schemeClr val="bg1"/>
                </a:solidFill>
                <a:latin typeface="Arial Rounded MT Bold" panose="020F0704030504030204" pitchFamily="34" charset="0"/>
              </a:rPr>
              <a:t>the past years is in between 2019-2022. </a:t>
            </a:r>
            <a:endParaRPr lang="en-IN" sz="1400" dirty="0">
              <a:solidFill>
                <a:schemeClr val="bg1"/>
              </a:solidFill>
            </a:endParaRPr>
          </a:p>
        </p:txBody>
      </p:sp>
      <p:pic>
        <p:nvPicPr>
          <p:cNvPr id="16" name="Picture 15">
            <a:extLst>
              <a:ext uri="{FF2B5EF4-FFF2-40B4-BE49-F238E27FC236}">
                <a16:creationId xmlns:a16="http://schemas.microsoft.com/office/drawing/2014/main" id="{11023F02-62AF-8E8A-136E-579C76A16BA2}"/>
              </a:ext>
            </a:extLst>
          </p:cNvPr>
          <p:cNvPicPr>
            <a:picLocks noChangeAspect="1"/>
          </p:cNvPicPr>
          <p:nvPr/>
        </p:nvPicPr>
        <p:blipFill>
          <a:blip r:embed="rId5"/>
          <a:stretch>
            <a:fillRect/>
          </a:stretch>
        </p:blipFill>
        <p:spPr>
          <a:xfrm>
            <a:off x="6670590" y="1138989"/>
            <a:ext cx="4976186" cy="38486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TextBox 17">
            <a:extLst>
              <a:ext uri="{FF2B5EF4-FFF2-40B4-BE49-F238E27FC236}">
                <a16:creationId xmlns:a16="http://schemas.microsoft.com/office/drawing/2014/main" id="{3E6D5851-23C1-1CA0-EF3C-F42D1EC23DF2}"/>
              </a:ext>
            </a:extLst>
          </p:cNvPr>
          <p:cNvSpPr txBox="1"/>
          <p:nvPr/>
        </p:nvSpPr>
        <p:spPr>
          <a:xfrm>
            <a:off x="7010603" y="5151960"/>
            <a:ext cx="4074695" cy="738664"/>
          </a:xfrm>
          <a:prstGeom prst="rect">
            <a:avLst/>
          </a:prstGeom>
          <a:noFill/>
        </p:spPr>
        <p:txBody>
          <a:bodyPr wrap="square">
            <a:spAutoFit/>
          </a:bodyPr>
          <a:lstStyle/>
          <a:p>
            <a:r>
              <a:rPr lang="en-IN" sz="1400" dirty="0">
                <a:solidFill>
                  <a:schemeClr val="bg1"/>
                </a:solidFill>
                <a:latin typeface="Arial Rounded MT Bold" panose="020F0704030504030204" pitchFamily="34" charset="0"/>
              </a:rPr>
              <a:t>US tops in both the most producing countries in terms of movies i.e.,24,987 and shows i.e.,3,953</a:t>
            </a:r>
            <a:endParaRPr lang="en-IN" sz="1600" dirty="0"/>
          </a:p>
        </p:txBody>
      </p:sp>
    </p:spTree>
    <p:extLst>
      <p:ext uri="{BB962C8B-B14F-4D97-AF65-F5344CB8AC3E}">
        <p14:creationId xmlns:p14="http://schemas.microsoft.com/office/powerpoint/2010/main" val="3928824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8AD09DA-6C95-B9BC-9B63-41BCF34DD6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192001" cy="6858000"/>
          </a:xfrm>
          <a:prstGeom prst="rect">
            <a:avLst/>
          </a:prstGeom>
        </p:spPr>
      </p:pic>
      <p:pic>
        <p:nvPicPr>
          <p:cNvPr id="9" name="Picture 8">
            <a:extLst>
              <a:ext uri="{FF2B5EF4-FFF2-40B4-BE49-F238E27FC236}">
                <a16:creationId xmlns:a16="http://schemas.microsoft.com/office/drawing/2014/main" id="{E856408F-8129-389F-DFA0-3EBB07EAF578}"/>
              </a:ext>
            </a:extLst>
          </p:cNvPr>
          <p:cNvPicPr>
            <a:picLocks noChangeAspect="1"/>
          </p:cNvPicPr>
          <p:nvPr/>
        </p:nvPicPr>
        <p:blipFill rotWithShape="1">
          <a:blip r:embed="rId3"/>
          <a:srcRect t="923" r="-68"/>
          <a:stretch/>
        </p:blipFill>
        <p:spPr>
          <a:xfrm>
            <a:off x="285260" y="468922"/>
            <a:ext cx="11621478" cy="6135991"/>
          </a:xfrm>
          <a:prstGeom prst="rect">
            <a:avLst/>
          </a:prstGeom>
        </p:spPr>
      </p:pic>
      <p:sp>
        <p:nvSpPr>
          <p:cNvPr id="11" name="TextBox 10">
            <a:extLst>
              <a:ext uri="{FF2B5EF4-FFF2-40B4-BE49-F238E27FC236}">
                <a16:creationId xmlns:a16="http://schemas.microsoft.com/office/drawing/2014/main" id="{B7F868C1-EC31-C901-4BB9-F106D016EE11}"/>
              </a:ext>
            </a:extLst>
          </p:cNvPr>
          <p:cNvSpPr txBox="1"/>
          <p:nvPr/>
        </p:nvSpPr>
        <p:spPr>
          <a:xfrm>
            <a:off x="211016" y="-39301"/>
            <a:ext cx="2836984" cy="584775"/>
          </a:xfrm>
          <a:prstGeom prst="rect">
            <a:avLst/>
          </a:prstGeom>
          <a:noFill/>
        </p:spPr>
        <p:txBody>
          <a:bodyPr wrap="square">
            <a:spAutoFit/>
          </a:bodyPr>
          <a:lstStyle/>
          <a:p>
            <a:r>
              <a:rPr kumimoji="0" lang="en-US" sz="3200" b="0" i="0" u="none" strike="noStrike" kern="1200" cap="none" spc="0" normalizeH="0" baseline="0" noProof="0" dirty="0">
                <a:ln>
                  <a:noFill/>
                </a:ln>
                <a:solidFill>
                  <a:prstClr val="white"/>
                </a:solidFill>
                <a:effectLst/>
                <a:uLnTx/>
                <a:uFillTx/>
                <a:latin typeface="ADLaM Display" panose="02010000000000000000" pitchFamily="2" charset="0"/>
                <a:ea typeface="ADLaM Display" panose="02010000000000000000" pitchFamily="2" charset="0"/>
                <a:cs typeface="ADLaM Display" panose="02010000000000000000" pitchFamily="2" charset="0"/>
              </a:rPr>
              <a:t>DASHBOARD</a:t>
            </a:r>
            <a:endParaRPr lang="en-IN" sz="1100" dirty="0"/>
          </a:p>
        </p:txBody>
      </p:sp>
    </p:spTree>
    <p:extLst>
      <p:ext uri="{BB962C8B-B14F-4D97-AF65-F5344CB8AC3E}">
        <p14:creationId xmlns:p14="http://schemas.microsoft.com/office/powerpoint/2010/main" val="3550395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 sua conta Netflix está em uso em vários aparelhos; e agora? - Positivo do  seu jeito">
            <a:extLst>
              <a:ext uri="{FF2B5EF4-FFF2-40B4-BE49-F238E27FC236}">
                <a16:creationId xmlns:a16="http://schemas.microsoft.com/office/drawing/2014/main" id="{DBE1B47A-5902-4627-7ACA-12D29DB8DE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FCF6CAC6-F3D2-9BE7-7B78-5925EBA21D40}"/>
              </a:ext>
            </a:extLst>
          </p:cNvPr>
          <p:cNvSpPr>
            <a:spLocks noGrp="1"/>
          </p:cNvSpPr>
          <p:nvPr>
            <p:ph type="title"/>
          </p:nvPr>
        </p:nvSpPr>
        <p:spPr>
          <a:xfrm>
            <a:off x="6754445" y="-346076"/>
            <a:ext cx="4796692" cy="1823182"/>
          </a:xfrm>
        </p:spPr>
        <p:txBody>
          <a:bodyPr>
            <a:normAutofit/>
          </a:bodyPr>
          <a:lstStyle/>
          <a:p>
            <a:r>
              <a:rPr lang="en-IN" sz="4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CONCLUSION</a:t>
            </a:r>
          </a:p>
        </p:txBody>
      </p:sp>
      <p:sp>
        <p:nvSpPr>
          <p:cNvPr id="3" name="TextBox 2">
            <a:extLst>
              <a:ext uri="{FF2B5EF4-FFF2-40B4-BE49-F238E27FC236}">
                <a16:creationId xmlns:a16="http://schemas.microsoft.com/office/drawing/2014/main" id="{92621C61-5073-A5A4-F660-81EAC9D9DA8B}"/>
              </a:ext>
            </a:extLst>
          </p:cNvPr>
          <p:cNvSpPr txBox="1"/>
          <p:nvPr/>
        </p:nvSpPr>
        <p:spPr>
          <a:xfrm>
            <a:off x="5462954" y="2456098"/>
            <a:ext cx="6158522" cy="1754326"/>
          </a:xfrm>
          <a:prstGeom prst="rect">
            <a:avLst/>
          </a:prstGeom>
          <a:noFill/>
        </p:spPr>
        <p:txBody>
          <a:bodyPr wrap="square">
            <a:spAutoFit/>
          </a:bodyPr>
          <a:lstStyle/>
          <a:p>
            <a:r>
              <a:rPr lang="en-US" dirty="0">
                <a:solidFill>
                  <a:schemeClr val="bg1"/>
                </a:solidFill>
              </a:rPr>
              <a:t>our project on Netflix data analytics, powered by Python and Tableau, delved into user preferences, content performance, and engagement metrics. The insights gained provide a strategic edge for decision-making in the dynamic streaming landscape, emphasizing the pivotal role of data analytics in shaping the future of digital entertainment.</a:t>
            </a:r>
            <a:endParaRPr lang="en-IN" dirty="0">
              <a:solidFill>
                <a:schemeClr val="bg1"/>
              </a:solidFill>
            </a:endParaRPr>
          </a:p>
        </p:txBody>
      </p:sp>
    </p:spTree>
    <p:extLst>
      <p:ext uri="{BB962C8B-B14F-4D97-AF65-F5344CB8AC3E}">
        <p14:creationId xmlns:p14="http://schemas.microsoft.com/office/powerpoint/2010/main" val="2821277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 sua conta Netflix está em uso em vários aparelhos; e agora? - Positivo do  seu jeito">
            <a:extLst>
              <a:ext uri="{FF2B5EF4-FFF2-40B4-BE49-F238E27FC236}">
                <a16:creationId xmlns:a16="http://schemas.microsoft.com/office/drawing/2014/main" id="{DBE1B47A-5902-4627-7ACA-12D29DB8DE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FCF6CAC6-F3D2-9BE7-7B78-5925EBA21D40}"/>
              </a:ext>
            </a:extLst>
          </p:cNvPr>
          <p:cNvSpPr>
            <a:spLocks noGrp="1"/>
          </p:cNvSpPr>
          <p:nvPr>
            <p:ph type="title"/>
          </p:nvPr>
        </p:nvSpPr>
        <p:spPr>
          <a:xfrm>
            <a:off x="5418015" y="2517409"/>
            <a:ext cx="4796692" cy="1823182"/>
          </a:xfrm>
        </p:spPr>
        <p:txBody>
          <a:bodyPr>
            <a:normAutofit/>
          </a:bodyPr>
          <a:lstStyle/>
          <a:p>
            <a:r>
              <a:rPr lang="en-US" sz="4800" dirty="0">
                <a:solidFill>
                  <a:srgbClr val="C00000"/>
                </a:solidFill>
                <a:latin typeface="ADLaM Display" panose="02010000000000000000" pitchFamily="2" charset="0"/>
                <a:ea typeface="ADLaM Display" panose="02010000000000000000" pitchFamily="2" charset="0"/>
                <a:cs typeface="ADLaM Display" panose="02010000000000000000" pitchFamily="2" charset="0"/>
              </a:rPr>
              <a:t>THANK</a:t>
            </a:r>
            <a:r>
              <a:rPr lang="en-US"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YOU</a:t>
            </a:r>
            <a:endParaRPr lang="en-IN" sz="4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970749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 sua conta Netflix está em uso em vários aparelhos; e agora? - Positivo do  seu jeito">
            <a:extLst>
              <a:ext uri="{FF2B5EF4-FFF2-40B4-BE49-F238E27FC236}">
                <a16:creationId xmlns:a16="http://schemas.microsoft.com/office/drawing/2014/main" id="{DBE1B47A-5902-4627-7ACA-12D29DB8DE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079"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6345ACC-3B7E-BAEE-B397-5A54A854FE3C}"/>
              </a:ext>
            </a:extLst>
          </p:cNvPr>
          <p:cNvSpPr>
            <a:spLocks noGrp="1"/>
          </p:cNvSpPr>
          <p:nvPr>
            <p:ph type="title"/>
          </p:nvPr>
        </p:nvSpPr>
        <p:spPr>
          <a:xfrm>
            <a:off x="3657600" y="365125"/>
            <a:ext cx="7696199" cy="1325563"/>
          </a:xfrm>
        </p:spPr>
        <p:txBody>
          <a:bodyPr/>
          <a:lstStyle/>
          <a:p>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CONTENTS</a:t>
            </a:r>
            <a:endParaRPr lang="en-IN"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3" name="Content Placeholder 2">
            <a:extLst>
              <a:ext uri="{FF2B5EF4-FFF2-40B4-BE49-F238E27FC236}">
                <a16:creationId xmlns:a16="http://schemas.microsoft.com/office/drawing/2014/main" id="{E5245CBE-7E30-68E7-A170-A9CE541AFB88}"/>
              </a:ext>
            </a:extLst>
          </p:cNvPr>
          <p:cNvSpPr>
            <a:spLocks noGrp="1"/>
          </p:cNvSpPr>
          <p:nvPr>
            <p:ph idx="1"/>
          </p:nvPr>
        </p:nvSpPr>
        <p:spPr>
          <a:xfrm>
            <a:off x="5582653" y="2326105"/>
            <a:ext cx="4796590" cy="3192379"/>
          </a:xfrm>
        </p:spPr>
        <p:txBody>
          <a:bodyPr>
            <a:normAutofit/>
          </a:bodyPr>
          <a:lstStyle/>
          <a:p>
            <a:pPr>
              <a:buFont typeface="Wingdings" panose="05000000000000000000" pitchFamily="2" charset="2"/>
              <a:buChar char="Ø"/>
            </a:pPr>
            <a:r>
              <a:rPr lang="en-US" dirty="0">
                <a:solidFill>
                  <a:schemeClr val="bg1"/>
                </a:solidFill>
              </a:rPr>
              <a:t>INTRODUCTION</a:t>
            </a:r>
          </a:p>
          <a:p>
            <a:pPr>
              <a:buFont typeface="Wingdings" panose="05000000000000000000" pitchFamily="2" charset="2"/>
              <a:buChar char="Ø"/>
            </a:pPr>
            <a:r>
              <a:rPr lang="en-US" dirty="0">
                <a:solidFill>
                  <a:schemeClr val="bg1"/>
                </a:solidFill>
              </a:rPr>
              <a:t>OBJECTIVES</a:t>
            </a:r>
            <a:endParaRPr lang="en-US" sz="2000" dirty="0">
              <a:solidFill>
                <a:schemeClr val="bg1"/>
              </a:solidFill>
            </a:endParaRPr>
          </a:p>
          <a:p>
            <a:pPr>
              <a:buFont typeface="Wingdings" panose="05000000000000000000" pitchFamily="2" charset="2"/>
              <a:buChar char="Ø"/>
            </a:pPr>
            <a:r>
              <a:rPr lang="en-US" dirty="0">
                <a:solidFill>
                  <a:schemeClr val="bg1"/>
                </a:solidFill>
              </a:rPr>
              <a:t>BUSINESS PROBLEMS</a:t>
            </a:r>
          </a:p>
          <a:p>
            <a:pPr>
              <a:buFont typeface="Wingdings" panose="05000000000000000000" pitchFamily="2" charset="2"/>
              <a:buChar char="Ø"/>
            </a:pPr>
            <a:r>
              <a:rPr lang="en-US" dirty="0">
                <a:solidFill>
                  <a:schemeClr val="bg1"/>
                </a:solidFill>
              </a:rPr>
              <a:t>PYTHON ANALYSIS</a:t>
            </a:r>
          </a:p>
          <a:p>
            <a:pPr>
              <a:buFont typeface="Wingdings" panose="05000000000000000000" pitchFamily="2" charset="2"/>
              <a:buChar char="Ø"/>
            </a:pPr>
            <a:r>
              <a:rPr lang="en-US" dirty="0">
                <a:solidFill>
                  <a:schemeClr val="bg1"/>
                </a:solidFill>
              </a:rPr>
              <a:t>TABLEAU ANALYSIS</a:t>
            </a:r>
          </a:p>
          <a:p>
            <a:pPr>
              <a:buFont typeface="Wingdings" panose="05000000000000000000" pitchFamily="2" charset="2"/>
              <a:buChar char="Ø"/>
            </a:pPr>
            <a:r>
              <a:rPr lang="en-IN" dirty="0">
                <a:solidFill>
                  <a:schemeClr val="bg1"/>
                </a:solidFill>
              </a:rPr>
              <a:t>CONCLUSION.</a:t>
            </a:r>
          </a:p>
        </p:txBody>
      </p:sp>
    </p:spTree>
    <p:extLst>
      <p:ext uri="{BB962C8B-B14F-4D97-AF65-F5344CB8AC3E}">
        <p14:creationId xmlns:p14="http://schemas.microsoft.com/office/powerpoint/2010/main" val="1533882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 sua conta Netflix está em uso em vários aparelhos; e agora? - Positivo do  seu jeito">
            <a:extLst>
              <a:ext uri="{FF2B5EF4-FFF2-40B4-BE49-F238E27FC236}">
                <a16:creationId xmlns:a16="http://schemas.microsoft.com/office/drawing/2014/main" id="{DBE1B47A-5902-4627-7ACA-12D29DB8DE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6345ACC-3B7E-BAEE-B397-5A54A854FE3C}"/>
              </a:ext>
            </a:extLst>
          </p:cNvPr>
          <p:cNvSpPr>
            <a:spLocks noGrp="1"/>
          </p:cNvSpPr>
          <p:nvPr>
            <p:ph type="title"/>
          </p:nvPr>
        </p:nvSpPr>
        <p:spPr>
          <a:xfrm>
            <a:off x="2143829" y="581628"/>
            <a:ext cx="5859585" cy="1325563"/>
          </a:xfrm>
        </p:spPr>
        <p:txBody>
          <a:bodyPr/>
          <a:lstStyle/>
          <a:p>
            <a:pPr algn="ctr"/>
            <a:r>
              <a:rPr lang="en-US" cap="all"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introduction</a:t>
            </a:r>
            <a:endParaRPr lang="en-IN" cap="all"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3" name="Content Placeholder 2">
            <a:extLst>
              <a:ext uri="{FF2B5EF4-FFF2-40B4-BE49-F238E27FC236}">
                <a16:creationId xmlns:a16="http://schemas.microsoft.com/office/drawing/2014/main" id="{E5245CBE-7E30-68E7-A170-A9CE541AFB88}"/>
              </a:ext>
            </a:extLst>
          </p:cNvPr>
          <p:cNvSpPr>
            <a:spLocks noGrp="1"/>
          </p:cNvSpPr>
          <p:nvPr>
            <p:ph idx="1"/>
          </p:nvPr>
        </p:nvSpPr>
        <p:spPr>
          <a:xfrm>
            <a:off x="4443506" y="2679875"/>
            <a:ext cx="7037294" cy="3494279"/>
          </a:xfrm>
        </p:spPr>
        <p:txBody>
          <a:bodyPr>
            <a:normAutofit/>
          </a:bodyPr>
          <a:lstStyle/>
          <a:p>
            <a:pPr marL="0" indent="0">
              <a:buNone/>
            </a:pPr>
            <a:r>
              <a:rPr lang="en-US" dirty="0">
                <a:solidFill>
                  <a:schemeClr val="bg1"/>
                </a:solidFill>
              </a:rPr>
              <a:t> </a:t>
            </a:r>
            <a:r>
              <a:rPr lang="en-US" sz="1600" dirty="0">
                <a:solidFill>
                  <a:schemeClr val="bg1"/>
                </a:solidFill>
              </a:rPr>
              <a:t>In the ever-evolving landscape of entertainment, data analytics plays a pivotal role in understanding viewer behavior and shaping content strategies. This project delves into the realm of Netflix, employing the powerful combination of Python and Tableau to extract, analyze, and visualize data. By exploring viewer preferences, content performance, and engagement metrics, this endeavor aims to provide a nuanced understanding of the streaming dynamics, ultimately contributing valuable insights to enhance the Netflix viewing experience and inform strategic decisions in the competitive streaming industry.</a:t>
            </a:r>
            <a:endParaRPr lang="en-IN" sz="1600" dirty="0">
              <a:solidFill>
                <a:schemeClr val="bg1"/>
              </a:solidFill>
            </a:endParaRPr>
          </a:p>
        </p:txBody>
      </p:sp>
    </p:spTree>
    <p:extLst>
      <p:ext uri="{BB962C8B-B14F-4D97-AF65-F5344CB8AC3E}">
        <p14:creationId xmlns:p14="http://schemas.microsoft.com/office/powerpoint/2010/main" val="3439432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 sua conta Netflix está em uso em vários aparelhos; e agora? - Positivo do  seu jeito">
            <a:extLst>
              <a:ext uri="{FF2B5EF4-FFF2-40B4-BE49-F238E27FC236}">
                <a16:creationId xmlns:a16="http://schemas.microsoft.com/office/drawing/2014/main" id="{DBE1B47A-5902-4627-7ACA-12D29DB8DE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6345ACC-3B7E-BAEE-B397-5A54A854FE3C}"/>
              </a:ext>
            </a:extLst>
          </p:cNvPr>
          <p:cNvSpPr>
            <a:spLocks noGrp="1"/>
          </p:cNvSpPr>
          <p:nvPr>
            <p:ph type="title"/>
          </p:nvPr>
        </p:nvSpPr>
        <p:spPr>
          <a:xfrm>
            <a:off x="6528259" y="66714"/>
            <a:ext cx="5859585" cy="1325563"/>
          </a:xfrm>
        </p:spPr>
        <p:txBody>
          <a:bodyPr/>
          <a:lstStyle/>
          <a:p>
            <a:pPr algn="ctr"/>
            <a:r>
              <a:rPr lang="en-US" cap="all"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Objectives</a:t>
            </a:r>
            <a:endParaRPr lang="en-IN" cap="all"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3" name="Content Placeholder 2">
            <a:extLst>
              <a:ext uri="{FF2B5EF4-FFF2-40B4-BE49-F238E27FC236}">
                <a16:creationId xmlns:a16="http://schemas.microsoft.com/office/drawing/2014/main" id="{E5245CBE-7E30-68E7-A170-A9CE541AFB88}"/>
              </a:ext>
            </a:extLst>
          </p:cNvPr>
          <p:cNvSpPr>
            <a:spLocks noGrp="1"/>
          </p:cNvSpPr>
          <p:nvPr>
            <p:ph idx="1"/>
          </p:nvPr>
        </p:nvSpPr>
        <p:spPr>
          <a:xfrm>
            <a:off x="4750109" y="2621610"/>
            <a:ext cx="7119815" cy="1070991"/>
          </a:xfrm>
        </p:spPr>
        <p:txBody>
          <a:bodyPr>
            <a:normAutofit/>
          </a:bodyPr>
          <a:lstStyle/>
          <a:p>
            <a:pPr marL="0" indent="0">
              <a:buNone/>
            </a:pPr>
            <a:r>
              <a:rPr lang="en-US" sz="1800" dirty="0">
                <a:solidFill>
                  <a:schemeClr val="bg1"/>
                </a:solidFill>
              </a:rPr>
              <a:t>This project aims to explore user behavior, identify trends, and create visually compelling dashboards to provide actionable recommendations for content improvement and user engagement</a:t>
            </a:r>
            <a:r>
              <a:rPr lang="en-US" dirty="0">
                <a:solidFill>
                  <a:schemeClr val="bg1"/>
                </a:solidFill>
              </a:rPr>
              <a:t>. </a:t>
            </a:r>
            <a:endParaRPr lang="en-IN" dirty="0">
              <a:solidFill>
                <a:schemeClr val="bg1"/>
              </a:solidFill>
            </a:endParaRPr>
          </a:p>
        </p:txBody>
      </p:sp>
      <p:sp>
        <p:nvSpPr>
          <p:cNvPr id="7" name="TextBox 6">
            <a:extLst>
              <a:ext uri="{FF2B5EF4-FFF2-40B4-BE49-F238E27FC236}">
                <a16:creationId xmlns:a16="http://schemas.microsoft.com/office/drawing/2014/main" id="{1568555D-20E3-27AF-1DB2-E465FBBAF197}"/>
              </a:ext>
            </a:extLst>
          </p:cNvPr>
          <p:cNvSpPr txBox="1"/>
          <p:nvPr/>
        </p:nvSpPr>
        <p:spPr>
          <a:xfrm>
            <a:off x="4750109" y="3609265"/>
            <a:ext cx="6193692" cy="584775"/>
          </a:xfrm>
          <a:prstGeom prst="rect">
            <a:avLst/>
          </a:prstGeom>
          <a:noFill/>
        </p:spPr>
        <p:txBody>
          <a:bodyPr wrap="square">
            <a:spAutoFit/>
          </a:bodyPr>
          <a:lstStyle/>
          <a:p>
            <a:r>
              <a:rPr lang="en-US" dirty="0">
                <a:solidFill>
                  <a:schemeClr val="bg1"/>
                </a:solidFill>
              </a:rPr>
              <a:t>DATA SOURCE :</a:t>
            </a:r>
            <a:r>
              <a:rPr lang="en-US" sz="3200" dirty="0">
                <a:solidFill>
                  <a:srgbClr val="00B0F0"/>
                </a:solidFill>
              </a:rPr>
              <a:t>K</a:t>
            </a:r>
            <a:r>
              <a:rPr lang="en-US" dirty="0">
                <a:solidFill>
                  <a:schemeClr val="bg1"/>
                </a:solidFill>
              </a:rPr>
              <a:t>AGGLE</a:t>
            </a:r>
            <a:endParaRPr lang="en-IN" dirty="0"/>
          </a:p>
        </p:txBody>
      </p:sp>
      <p:sp>
        <p:nvSpPr>
          <p:cNvPr id="5" name="TextBox 4">
            <a:extLst>
              <a:ext uri="{FF2B5EF4-FFF2-40B4-BE49-F238E27FC236}">
                <a16:creationId xmlns:a16="http://schemas.microsoft.com/office/drawing/2014/main" id="{45492D49-E258-5AFC-0008-697DDFC12208}"/>
              </a:ext>
            </a:extLst>
          </p:cNvPr>
          <p:cNvSpPr txBox="1"/>
          <p:nvPr/>
        </p:nvSpPr>
        <p:spPr>
          <a:xfrm>
            <a:off x="4750109" y="4262153"/>
            <a:ext cx="6193692" cy="584775"/>
          </a:xfrm>
          <a:prstGeom prst="rect">
            <a:avLst/>
          </a:prstGeom>
          <a:noFill/>
        </p:spPr>
        <p:txBody>
          <a:bodyPr wrap="square">
            <a:spAutoFit/>
          </a:bodyPr>
          <a:lstStyle/>
          <a:p>
            <a:r>
              <a:rPr lang="en-IN" sz="1600" dirty="0">
                <a:solidFill>
                  <a:schemeClr val="bg1"/>
                </a:solidFill>
              </a:rPr>
              <a:t>https://www.kaggle.com/datasets/victorsoeiro/netflix-tv-shows-and-movies?select=titles.csv</a:t>
            </a:r>
          </a:p>
        </p:txBody>
      </p:sp>
    </p:spTree>
    <p:extLst>
      <p:ext uri="{BB962C8B-B14F-4D97-AF65-F5344CB8AC3E}">
        <p14:creationId xmlns:p14="http://schemas.microsoft.com/office/powerpoint/2010/main" val="419524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 sua conta Netflix está em uso em vários aparelhos; e agora? - Positivo do  seu jeito">
            <a:extLst>
              <a:ext uri="{FF2B5EF4-FFF2-40B4-BE49-F238E27FC236}">
                <a16:creationId xmlns:a16="http://schemas.microsoft.com/office/drawing/2014/main" id="{DBE1B47A-5902-4627-7ACA-12D29DB8DE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376421" cy="707312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88EE27D-0EA2-00B0-19E2-229FF34CBF14}"/>
              </a:ext>
            </a:extLst>
          </p:cNvPr>
          <p:cNvPicPr>
            <a:picLocks noChangeAspect="1"/>
          </p:cNvPicPr>
          <p:nvPr/>
        </p:nvPicPr>
        <p:blipFill>
          <a:blip r:embed="rId3"/>
          <a:stretch>
            <a:fillRect/>
          </a:stretch>
        </p:blipFill>
        <p:spPr>
          <a:xfrm>
            <a:off x="203200" y="1285475"/>
            <a:ext cx="5466862" cy="501711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Picture 4">
            <a:extLst>
              <a:ext uri="{FF2B5EF4-FFF2-40B4-BE49-F238E27FC236}">
                <a16:creationId xmlns:a16="http://schemas.microsoft.com/office/drawing/2014/main" id="{905BA90D-5E5D-347C-C4BE-92341A60D72F}"/>
              </a:ext>
            </a:extLst>
          </p:cNvPr>
          <p:cNvPicPr>
            <a:picLocks noChangeAspect="1"/>
          </p:cNvPicPr>
          <p:nvPr/>
        </p:nvPicPr>
        <p:blipFill>
          <a:blip r:embed="rId4"/>
          <a:stretch>
            <a:fillRect/>
          </a:stretch>
        </p:blipFill>
        <p:spPr>
          <a:xfrm>
            <a:off x="6188210" y="1285474"/>
            <a:ext cx="5549129" cy="501711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 name="Title 1">
            <a:extLst>
              <a:ext uri="{FF2B5EF4-FFF2-40B4-BE49-F238E27FC236}">
                <a16:creationId xmlns:a16="http://schemas.microsoft.com/office/drawing/2014/main" id="{A6345ACC-3B7E-BAEE-B397-5A54A854FE3C}"/>
              </a:ext>
            </a:extLst>
          </p:cNvPr>
          <p:cNvSpPr>
            <a:spLocks noGrp="1"/>
          </p:cNvSpPr>
          <p:nvPr>
            <p:ph type="title"/>
          </p:nvPr>
        </p:nvSpPr>
        <p:spPr>
          <a:xfrm>
            <a:off x="7331242" y="85822"/>
            <a:ext cx="4793916" cy="858235"/>
          </a:xfrm>
        </p:spPr>
        <p:txBody>
          <a:bodyPr>
            <a:normAutofit/>
          </a:bodyPr>
          <a:lstStyle/>
          <a:p>
            <a:pPr algn="ctr"/>
            <a:r>
              <a:rPr lang="en-US" sz="2000" cap="all"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BUSINESS PROBLEMS</a:t>
            </a:r>
            <a:endParaRPr lang="en-IN" sz="2000" cap="all"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3" name="Content Placeholder 2">
            <a:extLst>
              <a:ext uri="{FF2B5EF4-FFF2-40B4-BE49-F238E27FC236}">
                <a16:creationId xmlns:a16="http://schemas.microsoft.com/office/drawing/2014/main" id="{E5245CBE-7E30-68E7-A170-A9CE541AFB88}"/>
              </a:ext>
            </a:extLst>
          </p:cNvPr>
          <p:cNvSpPr>
            <a:spLocks noGrp="1"/>
          </p:cNvSpPr>
          <p:nvPr>
            <p:ph idx="1"/>
          </p:nvPr>
        </p:nvSpPr>
        <p:spPr>
          <a:xfrm>
            <a:off x="1043354" y="2083654"/>
            <a:ext cx="4423508" cy="3420758"/>
          </a:xfrm>
        </p:spPr>
        <p:txBody>
          <a:bodyPr>
            <a:normAutofit/>
          </a:bodyPr>
          <a:lstStyle/>
          <a:p>
            <a:pPr marL="0" indent="0">
              <a:buNone/>
            </a:pPr>
            <a:r>
              <a:rPr lang="en-US" sz="1200" dirty="0">
                <a:solidFill>
                  <a:schemeClr val="bg1"/>
                </a:solidFill>
              </a:rPr>
              <a:t>1. which year has the most number of movies released.</a:t>
            </a:r>
          </a:p>
          <a:p>
            <a:pPr marL="0" indent="0">
              <a:buNone/>
            </a:pPr>
            <a:r>
              <a:rPr lang="en-US" sz="1200" dirty="0">
                <a:solidFill>
                  <a:schemeClr val="bg1"/>
                </a:solidFill>
              </a:rPr>
              <a:t>2.Display the count of movies in each type.</a:t>
            </a:r>
          </a:p>
          <a:p>
            <a:pPr marL="0" indent="0">
              <a:buNone/>
            </a:pPr>
            <a:r>
              <a:rPr lang="en-US" sz="1200" dirty="0">
                <a:solidFill>
                  <a:schemeClr val="bg1"/>
                </a:solidFill>
              </a:rPr>
              <a:t>3.Top 10 movies with highest runtime</a:t>
            </a:r>
          </a:p>
          <a:p>
            <a:pPr marL="0" indent="0">
              <a:buNone/>
            </a:pPr>
            <a:r>
              <a:rPr lang="en-US" sz="1200" dirty="0">
                <a:solidFill>
                  <a:schemeClr val="bg1"/>
                </a:solidFill>
              </a:rPr>
              <a:t>4.Find the number of movies have the </a:t>
            </a:r>
            <a:r>
              <a:rPr lang="en-US" sz="1200" dirty="0" err="1">
                <a:solidFill>
                  <a:schemeClr val="bg1"/>
                </a:solidFill>
              </a:rPr>
              <a:t>imdb</a:t>
            </a:r>
            <a:r>
              <a:rPr lang="en-US" sz="1200" dirty="0">
                <a:solidFill>
                  <a:schemeClr val="bg1"/>
                </a:solidFill>
              </a:rPr>
              <a:t> rating more than 8 in         the  year 2022`</a:t>
            </a:r>
          </a:p>
          <a:p>
            <a:pPr marL="0" indent="0">
              <a:buNone/>
            </a:pPr>
            <a:r>
              <a:rPr lang="en-US" sz="1200" dirty="0">
                <a:solidFill>
                  <a:schemeClr val="bg1"/>
                </a:solidFill>
              </a:rPr>
              <a:t>5.Display the top 10 most voted movie and </a:t>
            </a:r>
            <a:r>
              <a:rPr lang="en-US" sz="1200" dirty="0" err="1">
                <a:solidFill>
                  <a:schemeClr val="bg1"/>
                </a:solidFill>
              </a:rPr>
              <a:t>thier</a:t>
            </a:r>
            <a:r>
              <a:rPr lang="en-US" sz="1200" dirty="0">
                <a:solidFill>
                  <a:schemeClr val="bg1"/>
                </a:solidFill>
              </a:rPr>
              <a:t> </a:t>
            </a:r>
            <a:r>
              <a:rPr lang="en-US" sz="1200" dirty="0" err="1">
                <a:solidFill>
                  <a:schemeClr val="bg1"/>
                </a:solidFill>
              </a:rPr>
              <a:t>imdb</a:t>
            </a:r>
            <a:r>
              <a:rPr lang="en-US" sz="1200" dirty="0">
                <a:solidFill>
                  <a:schemeClr val="bg1"/>
                </a:solidFill>
              </a:rPr>
              <a:t> score</a:t>
            </a:r>
          </a:p>
          <a:p>
            <a:pPr marL="0" indent="0">
              <a:buNone/>
            </a:pPr>
            <a:r>
              <a:rPr lang="en-US" sz="1200" dirty="0">
                <a:solidFill>
                  <a:schemeClr val="bg1"/>
                </a:solidFill>
              </a:rPr>
              <a:t>6.Display the top 10 movie titles with highest </a:t>
            </a:r>
            <a:r>
              <a:rPr lang="en-US" sz="1200" dirty="0" err="1">
                <a:solidFill>
                  <a:schemeClr val="bg1"/>
                </a:solidFill>
              </a:rPr>
              <a:t>imdb</a:t>
            </a:r>
            <a:r>
              <a:rPr lang="en-US" sz="1200" dirty="0">
                <a:solidFill>
                  <a:schemeClr val="bg1"/>
                </a:solidFill>
              </a:rPr>
              <a:t> score</a:t>
            </a:r>
          </a:p>
          <a:p>
            <a:pPr marL="0" indent="0">
              <a:buNone/>
            </a:pPr>
            <a:r>
              <a:rPr lang="en-US" sz="1200" dirty="0">
                <a:solidFill>
                  <a:schemeClr val="bg1"/>
                </a:solidFill>
              </a:rPr>
              <a:t> 7. Is there any correlation between number of votes and score</a:t>
            </a:r>
          </a:p>
          <a:p>
            <a:pPr marL="0" indent="0">
              <a:buNone/>
            </a:pPr>
            <a:r>
              <a:rPr lang="en-US" sz="1200" dirty="0">
                <a:solidFill>
                  <a:schemeClr val="bg1"/>
                </a:solidFill>
              </a:rPr>
              <a:t> 8. Display the title of the movie with the most number of seasons</a:t>
            </a:r>
          </a:p>
          <a:p>
            <a:pPr marL="0" indent="0">
              <a:buNone/>
            </a:pPr>
            <a:r>
              <a:rPr lang="en-US" sz="1200" dirty="0">
                <a:solidFill>
                  <a:schemeClr val="bg1"/>
                </a:solidFill>
              </a:rPr>
              <a:t> 9. Display the title of the movie with the least number of seasons</a:t>
            </a:r>
          </a:p>
          <a:p>
            <a:pPr marL="0" indent="0">
              <a:buNone/>
            </a:pPr>
            <a:r>
              <a:rPr lang="en-US" sz="1200" dirty="0">
                <a:solidFill>
                  <a:schemeClr val="bg1"/>
                </a:solidFill>
              </a:rPr>
              <a:t> 10 Show the distribution of runtime</a:t>
            </a:r>
            <a:endParaRPr lang="en-IN" sz="1200" dirty="0">
              <a:solidFill>
                <a:schemeClr val="bg1"/>
              </a:solidFill>
            </a:endParaRPr>
          </a:p>
        </p:txBody>
      </p:sp>
      <p:sp>
        <p:nvSpPr>
          <p:cNvPr id="4" name="Content Placeholder 2">
            <a:extLst>
              <a:ext uri="{FF2B5EF4-FFF2-40B4-BE49-F238E27FC236}">
                <a16:creationId xmlns:a16="http://schemas.microsoft.com/office/drawing/2014/main" id="{567C9CCE-8F84-5517-6207-206545FB2479}"/>
              </a:ext>
            </a:extLst>
          </p:cNvPr>
          <p:cNvSpPr txBox="1">
            <a:spLocks/>
          </p:cNvSpPr>
          <p:nvPr/>
        </p:nvSpPr>
        <p:spPr>
          <a:xfrm>
            <a:off x="6510215" y="2052392"/>
            <a:ext cx="5478585" cy="34832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solidFill>
                  <a:schemeClr val="bg1"/>
                </a:solidFill>
                <a:effectLst/>
                <a:latin typeface="Tableau Light"/>
              </a:rPr>
              <a:t>1.Display the Top 10 movies with the most number of actors.</a:t>
            </a:r>
          </a:p>
          <a:p>
            <a:pPr marL="0" indent="0">
              <a:buFont typeface="Arial" panose="020B0604020202020204" pitchFamily="34" charset="0"/>
              <a:buNone/>
            </a:pPr>
            <a:r>
              <a:rPr lang="en-IN" sz="1200" dirty="0">
                <a:solidFill>
                  <a:schemeClr val="bg1"/>
                </a:solidFill>
              </a:rPr>
              <a:t>2.Find the most popular character and the actor name .</a:t>
            </a:r>
          </a:p>
          <a:p>
            <a:pPr marL="0" indent="0">
              <a:buFont typeface="Arial" panose="020B0604020202020204" pitchFamily="34" charset="0"/>
              <a:buNone/>
            </a:pPr>
            <a:r>
              <a:rPr lang="en-US" sz="1200" dirty="0">
                <a:solidFill>
                  <a:schemeClr val="bg1"/>
                </a:solidFill>
              </a:rPr>
              <a:t>3. Show the Age certification number of movies</a:t>
            </a:r>
          </a:p>
          <a:p>
            <a:pPr marL="0" indent="0">
              <a:buFont typeface="Arial" panose="020B0604020202020204" pitchFamily="34" charset="0"/>
              <a:buNone/>
            </a:pPr>
            <a:r>
              <a:rPr lang="en-US" sz="1200" dirty="0">
                <a:solidFill>
                  <a:schemeClr val="bg1"/>
                </a:solidFill>
              </a:rPr>
              <a:t>4. Display the Trend in certification over the past years</a:t>
            </a:r>
          </a:p>
          <a:p>
            <a:pPr marL="0" indent="0">
              <a:buFont typeface="Arial" panose="020B0604020202020204" pitchFamily="34" charset="0"/>
              <a:buNone/>
            </a:pPr>
            <a:r>
              <a:rPr lang="en-US" sz="1200" dirty="0">
                <a:solidFill>
                  <a:schemeClr val="bg1"/>
                </a:solidFill>
              </a:rPr>
              <a:t>5.Show the year wise genre trend with number of movies</a:t>
            </a:r>
          </a:p>
          <a:p>
            <a:pPr marL="0" indent="0">
              <a:buFont typeface="Arial" panose="020B0604020202020204" pitchFamily="34" charset="0"/>
              <a:buNone/>
            </a:pPr>
            <a:r>
              <a:rPr lang="en-IN" sz="1200" dirty="0">
                <a:solidFill>
                  <a:schemeClr val="bg1"/>
                </a:solidFill>
              </a:rPr>
              <a:t>6.Display the most popular genre wit respect to movies and shows.</a:t>
            </a:r>
          </a:p>
          <a:p>
            <a:pPr marL="0" indent="0">
              <a:buFont typeface="Arial" panose="020B0604020202020204" pitchFamily="34" charset="0"/>
              <a:buNone/>
            </a:pPr>
            <a:r>
              <a:rPr lang="en-IN" sz="1200" dirty="0">
                <a:solidFill>
                  <a:schemeClr val="bg1"/>
                </a:solidFill>
              </a:rPr>
              <a:t>7. Display the number of movies and show released </a:t>
            </a:r>
            <a:r>
              <a:rPr lang="en-IN" sz="1200" dirty="0" err="1">
                <a:solidFill>
                  <a:schemeClr val="bg1"/>
                </a:solidFill>
              </a:rPr>
              <a:t>yearwise</a:t>
            </a:r>
            <a:r>
              <a:rPr lang="en-IN" sz="1200" dirty="0">
                <a:solidFill>
                  <a:schemeClr val="bg1"/>
                </a:solidFill>
              </a:rPr>
              <a:t>.</a:t>
            </a:r>
          </a:p>
          <a:p>
            <a:pPr marL="0" indent="0">
              <a:buFont typeface="Arial" panose="020B0604020202020204" pitchFamily="34" charset="0"/>
              <a:buNone/>
            </a:pPr>
            <a:r>
              <a:rPr lang="en-IN" sz="1200" dirty="0">
                <a:solidFill>
                  <a:schemeClr val="bg1"/>
                </a:solidFill>
                <a:effectLst/>
                <a:latin typeface="Tableau Light"/>
              </a:rPr>
              <a:t>8.Display the</a:t>
            </a:r>
            <a:r>
              <a:rPr lang="en-IN" sz="1200" dirty="0">
                <a:solidFill>
                  <a:schemeClr val="bg1"/>
                </a:solidFill>
                <a:latin typeface="Tableau Light"/>
              </a:rPr>
              <a:t> m</a:t>
            </a:r>
            <a:r>
              <a:rPr lang="en-IN" sz="1200" dirty="0">
                <a:solidFill>
                  <a:schemeClr val="bg1"/>
                </a:solidFill>
                <a:effectLst/>
                <a:latin typeface="Tableau Light"/>
              </a:rPr>
              <a:t>ost producing countries in terms of movies and shows.</a:t>
            </a:r>
          </a:p>
          <a:p>
            <a:pPr marL="0" indent="0">
              <a:buFont typeface="Arial" panose="020B0604020202020204" pitchFamily="34" charset="0"/>
              <a:buNone/>
            </a:pPr>
            <a:r>
              <a:rPr lang="en-US" sz="1200" dirty="0">
                <a:solidFill>
                  <a:schemeClr val="bg1"/>
                </a:solidFill>
                <a:effectLst/>
                <a:latin typeface="Tableau Light"/>
              </a:rPr>
              <a:t>9.</a:t>
            </a:r>
            <a:r>
              <a:rPr lang="en-US" sz="1200" dirty="0">
                <a:solidFill>
                  <a:schemeClr val="bg1"/>
                </a:solidFill>
                <a:latin typeface="Tableau Light"/>
              </a:rPr>
              <a:t>Find the trend of movies and shows in the past years.</a:t>
            </a:r>
          </a:p>
          <a:p>
            <a:pPr marL="0" indent="0">
              <a:buFont typeface="Arial" panose="020B0604020202020204" pitchFamily="34" charset="0"/>
              <a:buNone/>
            </a:pPr>
            <a:r>
              <a:rPr lang="en-US" sz="1200" dirty="0">
                <a:solidFill>
                  <a:schemeClr val="bg1"/>
                </a:solidFill>
                <a:latin typeface="Tableau Light"/>
              </a:rPr>
              <a:t>10.Find genre popularity.</a:t>
            </a:r>
            <a:endParaRPr lang="en-IN" sz="1600" dirty="0">
              <a:solidFill>
                <a:schemeClr val="bg1"/>
              </a:solidFill>
            </a:endParaRPr>
          </a:p>
        </p:txBody>
      </p:sp>
      <p:sp>
        <p:nvSpPr>
          <p:cNvPr id="8" name="TextBox 7">
            <a:extLst>
              <a:ext uri="{FF2B5EF4-FFF2-40B4-BE49-F238E27FC236}">
                <a16:creationId xmlns:a16="http://schemas.microsoft.com/office/drawing/2014/main" id="{0F0E31CF-F18C-73B9-972E-1522F3159D6D}"/>
              </a:ext>
            </a:extLst>
          </p:cNvPr>
          <p:cNvSpPr txBox="1"/>
          <p:nvPr/>
        </p:nvSpPr>
        <p:spPr>
          <a:xfrm>
            <a:off x="2234493" y="1468637"/>
            <a:ext cx="1334875" cy="369332"/>
          </a:xfrm>
          <a:prstGeom prst="rect">
            <a:avLst/>
          </a:prstGeom>
          <a:noFill/>
        </p:spPr>
        <p:txBody>
          <a:bodyPr wrap="square">
            <a:spAutoFit/>
          </a:bodyPr>
          <a:lstStyle/>
          <a:p>
            <a:r>
              <a:rPr lang="en-US" sz="1800" cap="all"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python </a:t>
            </a:r>
            <a:endParaRPr lang="en-IN" dirty="0"/>
          </a:p>
        </p:txBody>
      </p:sp>
      <p:sp>
        <p:nvSpPr>
          <p:cNvPr id="10" name="TextBox 9">
            <a:extLst>
              <a:ext uri="{FF2B5EF4-FFF2-40B4-BE49-F238E27FC236}">
                <a16:creationId xmlns:a16="http://schemas.microsoft.com/office/drawing/2014/main" id="{FF33D69F-5F64-D0BF-82BD-428CB009C9A9}"/>
              </a:ext>
            </a:extLst>
          </p:cNvPr>
          <p:cNvSpPr txBox="1"/>
          <p:nvPr/>
        </p:nvSpPr>
        <p:spPr>
          <a:xfrm>
            <a:off x="8250765" y="1468637"/>
            <a:ext cx="2296919" cy="369332"/>
          </a:xfrm>
          <a:prstGeom prst="rect">
            <a:avLst/>
          </a:prstGeom>
          <a:noFill/>
        </p:spPr>
        <p:txBody>
          <a:bodyPr wrap="square">
            <a:spAutoFit/>
          </a:bodyPr>
          <a:lstStyle/>
          <a:p>
            <a:r>
              <a:rPr lang="en-US" sz="1800" cap="all"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tableau</a:t>
            </a:r>
            <a:endParaRPr lang="en-IN" dirty="0"/>
          </a:p>
        </p:txBody>
      </p:sp>
    </p:spTree>
    <p:extLst>
      <p:ext uri="{BB962C8B-B14F-4D97-AF65-F5344CB8AC3E}">
        <p14:creationId xmlns:p14="http://schemas.microsoft.com/office/powerpoint/2010/main" val="3682159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 sua conta Netflix está em uso em vários aparelhos; e agora? - Positivo do  seu jeito">
            <a:extLst>
              <a:ext uri="{FF2B5EF4-FFF2-40B4-BE49-F238E27FC236}">
                <a16:creationId xmlns:a16="http://schemas.microsoft.com/office/drawing/2014/main" id="{DBE1B47A-5902-4627-7ACA-12D29DB8DE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6345ACC-3B7E-BAEE-B397-5A54A854FE3C}"/>
              </a:ext>
            </a:extLst>
          </p:cNvPr>
          <p:cNvSpPr>
            <a:spLocks noGrp="1"/>
          </p:cNvSpPr>
          <p:nvPr>
            <p:ph type="title"/>
          </p:nvPr>
        </p:nvSpPr>
        <p:spPr>
          <a:xfrm>
            <a:off x="8228461" y="-110897"/>
            <a:ext cx="4873688" cy="991646"/>
          </a:xfrm>
        </p:spPr>
        <p:txBody>
          <a:bodyPr>
            <a:normAutofit/>
          </a:bodyPr>
          <a:lstStyle/>
          <a:p>
            <a:pPr algn="ctr"/>
            <a:r>
              <a:rPr lang="en-IN" sz="2000" cap="all"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python</a:t>
            </a:r>
          </a:p>
        </p:txBody>
      </p:sp>
      <p:pic>
        <p:nvPicPr>
          <p:cNvPr id="4" name="Picture 3">
            <a:extLst>
              <a:ext uri="{FF2B5EF4-FFF2-40B4-BE49-F238E27FC236}">
                <a16:creationId xmlns:a16="http://schemas.microsoft.com/office/drawing/2014/main" id="{FC5B3F82-C3C1-6584-F2A1-3C58284A31AD}"/>
              </a:ext>
            </a:extLst>
          </p:cNvPr>
          <p:cNvPicPr>
            <a:picLocks noChangeAspect="1"/>
          </p:cNvPicPr>
          <p:nvPr/>
        </p:nvPicPr>
        <p:blipFill>
          <a:blip r:embed="rId3"/>
          <a:stretch>
            <a:fillRect/>
          </a:stretch>
        </p:blipFill>
        <p:spPr>
          <a:xfrm>
            <a:off x="177176" y="1004972"/>
            <a:ext cx="3519501" cy="5466166"/>
          </a:xfrm>
          <a:prstGeom prst="rect">
            <a:avLst/>
          </a:prstGeom>
        </p:spPr>
      </p:pic>
      <p:pic>
        <p:nvPicPr>
          <p:cNvPr id="7" name="Picture 6">
            <a:extLst>
              <a:ext uri="{FF2B5EF4-FFF2-40B4-BE49-F238E27FC236}">
                <a16:creationId xmlns:a16="http://schemas.microsoft.com/office/drawing/2014/main" id="{DED92DEA-96F4-E3C3-C2E3-7C43B317B833}"/>
              </a:ext>
            </a:extLst>
          </p:cNvPr>
          <p:cNvPicPr>
            <a:picLocks noChangeAspect="1"/>
          </p:cNvPicPr>
          <p:nvPr/>
        </p:nvPicPr>
        <p:blipFill>
          <a:blip r:embed="rId4"/>
          <a:stretch>
            <a:fillRect/>
          </a:stretch>
        </p:blipFill>
        <p:spPr>
          <a:xfrm>
            <a:off x="4035014" y="1004972"/>
            <a:ext cx="3683551" cy="5466166"/>
          </a:xfrm>
          <a:prstGeom prst="rect">
            <a:avLst/>
          </a:prstGeom>
        </p:spPr>
      </p:pic>
      <p:pic>
        <p:nvPicPr>
          <p:cNvPr id="9" name="Picture 8">
            <a:extLst>
              <a:ext uri="{FF2B5EF4-FFF2-40B4-BE49-F238E27FC236}">
                <a16:creationId xmlns:a16="http://schemas.microsoft.com/office/drawing/2014/main" id="{ED1F8225-2421-3CB2-5CE2-DD531C045EF1}"/>
              </a:ext>
            </a:extLst>
          </p:cNvPr>
          <p:cNvPicPr>
            <a:picLocks noChangeAspect="1"/>
          </p:cNvPicPr>
          <p:nvPr/>
        </p:nvPicPr>
        <p:blipFill>
          <a:blip r:embed="rId5"/>
          <a:stretch>
            <a:fillRect/>
          </a:stretch>
        </p:blipFill>
        <p:spPr>
          <a:xfrm>
            <a:off x="213141" y="1806106"/>
            <a:ext cx="3362103" cy="3978566"/>
          </a:xfrm>
          <a:prstGeom prst="rect">
            <a:avLst/>
          </a:prstGeom>
        </p:spPr>
      </p:pic>
      <p:pic>
        <p:nvPicPr>
          <p:cNvPr id="5" name="Picture 4">
            <a:extLst>
              <a:ext uri="{FF2B5EF4-FFF2-40B4-BE49-F238E27FC236}">
                <a16:creationId xmlns:a16="http://schemas.microsoft.com/office/drawing/2014/main" id="{A970DB54-4E5E-FC52-27A4-5199A9DE29D5}"/>
              </a:ext>
            </a:extLst>
          </p:cNvPr>
          <p:cNvPicPr>
            <a:picLocks noChangeAspect="1"/>
          </p:cNvPicPr>
          <p:nvPr/>
        </p:nvPicPr>
        <p:blipFill>
          <a:blip r:embed="rId6"/>
          <a:stretch>
            <a:fillRect/>
          </a:stretch>
        </p:blipFill>
        <p:spPr>
          <a:xfrm>
            <a:off x="4149590" y="1806106"/>
            <a:ext cx="3454400" cy="3920525"/>
          </a:xfrm>
          <a:prstGeom prst="rect">
            <a:avLst/>
          </a:prstGeom>
        </p:spPr>
      </p:pic>
      <p:pic>
        <p:nvPicPr>
          <p:cNvPr id="6" name="Picture 5">
            <a:extLst>
              <a:ext uri="{FF2B5EF4-FFF2-40B4-BE49-F238E27FC236}">
                <a16:creationId xmlns:a16="http://schemas.microsoft.com/office/drawing/2014/main" id="{6E4453C8-316C-C7F8-055C-8B6A0A3648E9}"/>
              </a:ext>
            </a:extLst>
          </p:cNvPr>
          <p:cNvPicPr>
            <a:picLocks noChangeAspect="1"/>
          </p:cNvPicPr>
          <p:nvPr/>
        </p:nvPicPr>
        <p:blipFill>
          <a:blip r:embed="rId7"/>
          <a:stretch>
            <a:fillRect/>
          </a:stretch>
        </p:blipFill>
        <p:spPr>
          <a:xfrm>
            <a:off x="8110093" y="1004972"/>
            <a:ext cx="3683551" cy="5580834"/>
          </a:xfrm>
          <a:prstGeom prst="rect">
            <a:avLst/>
          </a:prstGeom>
        </p:spPr>
      </p:pic>
      <p:pic>
        <p:nvPicPr>
          <p:cNvPr id="8" name="Picture 7">
            <a:extLst>
              <a:ext uri="{FF2B5EF4-FFF2-40B4-BE49-F238E27FC236}">
                <a16:creationId xmlns:a16="http://schemas.microsoft.com/office/drawing/2014/main" id="{7AA701AF-E1BE-DFFC-0B3D-10A0AFB7C623}"/>
              </a:ext>
            </a:extLst>
          </p:cNvPr>
          <p:cNvPicPr>
            <a:picLocks noChangeAspect="1"/>
          </p:cNvPicPr>
          <p:nvPr/>
        </p:nvPicPr>
        <p:blipFill>
          <a:blip r:embed="rId8"/>
          <a:stretch>
            <a:fillRect/>
          </a:stretch>
        </p:blipFill>
        <p:spPr>
          <a:xfrm>
            <a:off x="8167537" y="1765742"/>
            <a:ext cx="3571171" cy="3978565"/>
          </a:xfrm>
          <a:prstGeom prst="rect">
            <a:avLst/>
          </a:prstGeom>
        </p:spPr>
      </p:pic>
      <p:sp>
        <p:nvSpPr>
          <p:cNvPr id="11" name="TextBox 10">
            <a:extLst>
              <a:ext uri="{FF2B5EF4-FFF2-40B4-BE49-F238E27FC236}">
                <a16:creationId xmlns:a16="http://schemas.microsoft.com/office/drawing/2014/main" id="{FEFED10A-5A52-1195-42ED-5A13C95C3C13}"/>
              </a:ext>
            </a:extLst>
          </p:cNvPr>
          <p:cNvSpPr txBox="1"/>
          <p:nvPr/>
        </p:nvSpPr>
        <p:spPr>
          <a:xfrm>
            <a:off x="213141" y="1159775"/>
            <a:ext cx="3459483" cy="461665"/>
          </a:xfrm>
          <a:prstGeom prst="rect">
            <a:avLst/>
          </a:prstGeom>
          <a:noFill/>
        </p:spPr>
        <p:txBody>
          <a:bodyPr wrap="square">
            <a:spAutoFit/>
          </a:bodyPr>
          <a:lstStyle/>
          <a:p>
            <a:r>
              <a:rPr lang="en-US" sz="1200" b="1" dirty="0">
                <a:solidFill>
                  <a:schemeClr val="bg1"/>
                </a:solidFill>
              </a:rPr>
              <a:t>1.which year has the most number of movies released.</a:t>
            </a:r>
            <a:r>
              <a:rPr lang="en-US" sz="1200" b="1" dirty="0"/>
              <a:t> </a:t>
            </a:r>
            <a:endParaRPr lang="en-US" sz="1200" b="1" dirty="0">
              <a:solidFill>
                <a:schemeClr val="bg1"/>
              </a:solidFill>
            </a:endParaRPr>
          </a:p>
        </p:txBody>
      </p:sp>
      <p:sp>
        <p:nvSpPr>
          <p:cNvPr id="13" name="TextBox 12">
            <a:extLst>
              <a:ext uri="{FF2B5EF4-FFF2-40B4-BE49-F238E27FC236}">
                <a16:creationId xmlns:a16="http://schemas.microsoft.com/office/drawing/2014/main" id="{F1CB97A3-1544-C66B-6E10-516BCDC61BF3}"/>
              </a:ext>
            </a:extLst>
          </p:cNvPr>
          <p:cNvSpPr txBox="1"/>
          <p:nvPr/>
        </p:nvSpPr>
        <p:spPr>
          <a:xfrm>
            <a:off x="4149590" y="1131369"/>
            <a:ext cx="3360995" cy="492443"/>
          </a:xfrm>
          <a:prstGeom prst="rect">
            <a:avLst/>
          </a:prstGeom>
          <a:noFill/>
        </p:spPr>
        <p:txBody>
          <a:bodyPr wrap="square">
            <a:spAutoFit/>
          </a:bodyPr>
          <a:lstStyle/>
          <a:p>
            <a:r>
              <a:rPr lang="en-US" sz="1400" b="1" dirty="0">
                <a:solidFill>
                  <a:schemeClr val="bg1"/>
                </a:solidFill>
              </a:rPr>
              <a:t>2</a:t>
            </a:r>
            <a:r>
              <a:rPr lang="en-US" sz="1200" b="1" dirty="0">
                <a:solidFill>
                  <a:schemeClr val="bg1"/>
                </a:solidFill>
              </a:rPr>
              <a:t>.Display the distribution of movies and shows in each type. </a:t>
            </a:r>
            <a:endParaRPr lang="en-IN" sz="1400" dirty="0">
              <a:solidFill>
                <a:schemeClr val="bg1"/>
              </a:solidFill>
            </a:endParaRPr>
          </a:p>
        </p:txBody>
      </p:sp>
      <p:sp>
        <p:nvSpPr>
          <p:cNvPr id="15" name="TextBox 14">
            <a:extLst>
              <a:ext uri="{FF2B5EF4-FFF2-40B4-BE49-F238E27FC236}">
                <a16:creationId xmlns:a16="http://schemas.microsoft.com/office/drawing/2014/main" id="{D9A7683B-2D87-B512-E443-EEC651EBE42E}"/>
              </a:ext>
            </a:extLst>
          </p:cNvPr>
          <p:cNvSpPr txBox="1"/>
          <p:nvPr/>
        </p:nvSpPr>
        <p:spPr>
          <a:xfrm>
            <a:off x="8228461" y="1163134"/>
            <a:ext cx="3587262" cy="523220"/>
          </a:xfrm>
          <a:prstGeom prst="rect">
            <a:avLst/>
          </a:prstGeom>
          <a:noFill/>
        </p:spPr>
        <p:txBody>
          <a:bodyPr wrap="square">
            <a:spAutoFit/>
          </a:bodyPr>
          <a:lstStyle/>
          <a:p>
            <a:pPr rtl="0"/>
            <a:r>
              <a:rPr lang="en-US" sz="1400" b="1" dirty="0">
                <a:solidFill>
                  <a:schemeClr val="bg1"/>
                </a:solidFill>
              </a:rPr>
              <a:t>3.Find the top 10 movies with highest runtime.</a:t>
            </a:r>
          </a:p>
        </p:txBody>
      </p:sp>
      <p:sp>
        <p:nvSpPr>
          <p:cNvPr id="17" name="TextBox 16">
            <a:extLst>
              <a:ext uri="{FF2B5EF4-FFF2-40B4-BE49-F238E27FC236}">
                <a16:creationId xmlns:a16="http://schemas.microsoft.com/office/drawing/2014/main" id="{FBA25D3F-E745-DBD5-DA24-372E32D5B940}"/>
              </a:ext>
            </a:extLst>
          </p:cNvPr>
          <p:cNvSpPr txBox="1"/>
          <p:nvPr/>
        </p:nvSpPr>
        <p:spPr>
          <a:xfrm>
            <a:off x="218224" y="5778641"/>
            <a:ext cx="3454400" cy="461665"/>
          </a:xfrm>
          <a:prstGeom prst="rect">
            <a:avLst/>
          </a:prstGeom>
          <a:noFill/>
        </p:spPr>
        <p:txBody>
          <a:bodyPr wrap="square">
            <a:spAutoFit/>
          </a:bodyPr>
          <a:lstStyle/>
          <a:p>
            <a:r>
              <a:rPr lang="en-US" sz="1200" dirty="0">
                <a:solidFill>
                  <a:schemeClr val="bg1"/>
                </a:solidFill>
              </a:rPr>
              <a:t>From observing the above graph,2019 has the most number of movies released with over 800 .</a:t>
            </a:r>
            <a:endParaRPr lang="en-IN" sz="1200" dirty="0">
              <a:solidFill>
                <a:schemeClr val="bg1"/>
              </a:solidFill>
            </a:endParaRPr>
          </a:p>
        </p:txBody>
      </p:sp>
      <p:sp>
        <p:nvSpPr>
          <p:cNvPr id="10" name="TextBox 9">
            <a:extLst>
              <a:ext uri="{FF2B5EF4-FFF2-40B4-BE49-F238E27FC236}">
                <a16:creationId xmlns:a16="http://schemas.microsoft.com/office/drawing/2014/main" id="{EF24AF80-E811-1066-FF19-2DC83B84BDAB}"/>
              </a:ext>
            </a:extLst>
          </p:cNvPr>
          <p:cNvSpPr txBox="1"/>
          <p:nvPr/>
        </p:nvSpPr>
        <p:spPr>
          <a:xfrm>
            <a:off x="4064152" y="5836316"/>
            <a:ext cx="3949122" cy="523220"/>
          </a:xfrm>
          <a:prstGeom prst="rect">
            <a:avLst/>
          </a:prstGeom>
          <a:noFill/>
        </p:spPr>
        <p:txBody>
          <a:bodyPr wrap="square">
            <a:spAutoFit/>
          </a:bodyPr>
          <a:lstStyle/>
          <a:p>
            <a:r>
              <a:rPr lang="en-US" sz="1400" b="1" dirty="0">
                <a:solidFill>
                  <a:schemeClr val="bg1"/>
                </a:solidFill>
              </a:rPr>
              <a:t>Movie is twice the number of shows</a:t>
            </a:r>
          </a:p>
          <a:p>
            <a:r>
              <a:rPr lang="en-US" sz="1400" b="1" dirty="0">
                <a:solidFill>
                  <a:schemeClr val="bg1"/>
                </a:solidFill>
              </a:rPr>
              <a:t>Respectively, movie(63.33%) and shows(36.67) </a:t>
            </a:r>
          </a:p>
        </p:txBody>
      </p:sp>
      <p:sp>
        <p:nvSpPr>
          <p:cNvPr id="14" name="TextBox 13">
            <a:extLst>
              <a:ext uri="{FF2B5EF4-FFF2-40B4-BE49-F238E27FC236}">
                <a16:creationId xmlns:a16="http://schemas.microsoft.com/office/drawing/2014/main" id="{8501F5A9-C8D2-D231-F6D2-E22C39BDEAFE}"/>
              </a:ext>
            </a:extLst>
          </p:cNvPr>
          <p:cNvSpPr txBox="1"/>
          <p:nvPr/>
        </p:nvSpPr>
        <p:spPr>
          <a:xfrm>
            <a:off x="8167537" y="5903446"/>
            <a:ext cx="3785128" cy="430887"/>
          </a:xfrm>
          <a:prstGeom prst="rect">
            <a:avLst/>
          </a:prstGeom>
          <a:noFill/>
        </p:spPr>
        <p:txBody>
          <a:bodyPr wrap="square">
            <a:spAutoFit/>
          </a:bodyPr>
          <a:lstStyle/>
          <a:p>
            <a:r>
              <a:rPr lang="en-US" sz="1100" b="1" dirty="0">
                <a:solidFill>
                  <a:schemeClr val="bg1"/>
                </a:solidFill>
              </a:rPr>
              <a:t>The resulted graph shows ,Bonnie and Cycle is the movie with the highest runtime</a:t>
            </a:r>
            <a:endParaRPr lang="en-IN" sz="1100" dirty="0"/>
          </a:p>
        </p:txBody>
      </p:sp>
    </p:spTree>
    <p:extLst>
      <p:ext uri="{BB962C8B-B14F-4D97-AF65-F5344CB8AC3E}">
        <p14:creationId xmlns:p14="http://schemas.microsoft.com/office/powerpoint/2010/main" val="4186488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 sua conta Netflix está em uso em vários aparelhos; e agora? - Positivo do  seu jeito">
            <a:extLst>
              <a:ext uri="{FF2B5EF4-FFF2-40B4-BE49-F238E27FC236}">
                <a16:creationId xmlns:a16="http://schemas.microsoft.com/office/drawing/2014/main" id="{DBE1B47A-5902-4627-7ACA-12D29DB8DE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C5B3F82-C3C1-6584-F2A1-3C58284A31AD}"/>
              </a:ext>
            </a:extLst>
          </p:cNvPr>
          <p:cNvPicPr>
            <a:picLocks noChangeAspect="1"/>
          </p:cNvPicPr>
          <p:nvPr/>
        </p:nvPicPr>
        <p:blipFill>
          <a:blip r:embed="rId3"/>
          <a:stretch>
            <a:fillRect/>
          </a:stretch>
        </p:blipFill>
        <p:spPr>
          <a:xfrm>
            <a:off x="144415" y="1004973"/>
            <a:ext cx="3677307" cy="5604554"/>
          </a:xfrm>
          <a:prstGeom prst="rect">
            <a:avLst/>
          </a:prstGeom>
        </p:spPr>
      </p:pic>
      <p:pic>
        <p:nvPicPr>
          <p:cNvPr id="7" name="Picture 6">
            <a:extLst>
              <a:ext uri="{FF2B5EF4-FFF2-40B4-BE49-F238E27FC236}">
                <a16:creationId xmlns:a16="http://schemas.microsoft.com/office/drawing/2014/main" id="{DED92DEA-96F4-E3C3-C2E3-7C43B317B833}"/>
              </a:ext>
            </a:extLst>
          </p:cNvPr>
          <p:cNvPicPr>
            <a:picLocks noChangeAspect="1"/>
          </p:cNvPicPr>
          <p:nvPr/>
        </p:nvPicPr>
        <p:blipFill>
          <a:blip r:embed="rId4"/>
          <a:stretch>
            <a:fillRect/>
          </a:stretch>
        </p:blipFill>
        <p:spPr>
          <a:xfrm>
            <a:off x="4129884" y="966628"/>
            <a:ext cx="3677307" cy="5604554"/>
          </a:xfrm>
          <a:prstGeom prst="rect">
            <a:avLst/>
          </a:prstGeom>
        </p:spPr>
      </p:pic>
      <p:pic>
        <p:nvPicPr>
          <p:cNvPr id="22" name="Picture 21">
            <a:extLst>
              <a:ext uri="{FF2B5EF4-FFF2-40B4-BE49-F238E27FC236}">
                <a16:creationId xmlns:a16="http://schemas.microsoft.com/office/drawing/2014/main" id="{93178361-00CA-CC3F-7398-91E148E6318F}"/>
              </a:ext>
            </a:extLst>
          </p:cNvPr>
          <p:cNvPicPr>
            <a:picLocks noChangeAspect="1"/>
          </p:cNvPicPr>
          <p:nvPr/>
        </p:nvPicPr>
        <p:blipFill>
          <a:blip r:embed="rId5"/>
          <a:stretch>
            <a:fillRect/>
          </a:stretch>
        </p:blipFill>
        <p:spPr>
          <a:xfrm>
            <a:off x="8125069" y="968472"/>
            <a:ext cx="3836517" cy="5602710"/>
          </a:xfrm>
          <a:prstGeom prst="rect">
            <a:avLst/>
          </a:prstGeom>
        </p:spPr>
      </p:pic>
      <p:sp>
        <p:nvSpPr>
          <p:cNvPr id="28" name="TextBox 27">
            <a:extLst>
              <a:ext uri="{FF2B5EF4-FFF2-40B4-BE49-F238E27FC236}">
                <a16:creationId xmlns:a16="http://schemas.microsoft.com/office/drawing/2014/main" id="{45742961-3EC3-52AD-294E-366128CEF6B4}"/>
              </a:ext>
            </a:extLst>
          </p:cNvPr>
          <p:cNvSpPr txBox="1"/>
          <p:nvPr/>
        </p:nvSpPr>
        <p:spPr>
          <a:xfrm>
            <a:off x="4419599" y="1100160"/>
            <a:ext cx="3352801" cy="461665"/>
          </a:xfrm>
          <a:prstGeom prst="rect">
            <a:avLst/>
          </a:prstGeom>
          <a:noFill/>
        </p:spPr>
        <p:txBody>
          <a:bodyPr wrap="square">
            <a:spAutoFit/>
          </a:bodyPr>
          <a:lstStyle/>
          <a:p>
            <a:r>
              <a:rPr lang="en-US" sz="1200" dirty="0">
                <a:solidFill>
                  <a:schemeClr val="bg1"/>
                </a:solidFill>
              </a:rPr>
              <a:t>5.Display the top 10 most voted movie and their </a:t>
            </a:r>
            <a:r>
              <a:rPr lang="en-US" sz="1200" dirty="0" err="1">
                <a:solidFill>
                  <a:schemeClr val="bg1"/>
                </a:solidFill>
              </a:rPr>
              <a:t>imdb</a:t>
            </a:r>
            <a:r>
              <a:rPr lang="en-US" sz="1200" dirty="0">
                <a:solidFill>
                  <a:schemeClr val="bg1"/>
                </a:solidFill>
              </a:rPr>
              <a:t> score.</a:t>
            </a:r>
          </a:p>
        </p:txBody>
      </p:sp>
      <p:pic>
        <p:nvPicPr>
          <p:cNvPr id="29" name="Picture 28">
            <a:extLst>
              <a:ext uri="{FF2B5EF4-FFF2-40B4-BE49-F238E27FC236}">
                <a16:creationId xmlns:a16="http://schemas.microsoft.com/office/drawing/2014/main" id="{74EC297A-33CB-893D-1719-B1347E1794C5}"/>
              </a:ext>
            </a:extLst>
          </p:cNvPr>
          <p:cNvPicPr>
            <a:picLocks noChangeAspect="1"/>
          </p:cNvPicPr>
          <p:nvPr/>
        </p:nvPicPr>
        <p:blipFill>
          <a:blip r:embed="rId6"/>
          <a:stretch>
            <a:fillRect/>
          </a:stretch>
        </p:blipFill>
        <p:spPr>
          <a:xfrm>
            <a:off x="4419599" y="1792545"/>
            <a:ext cx="3475056" cy="3523793"/>
          </a:xfrm>
          <a:prstGeom prst="rect">
            <a:avLst/>
          </a:prstGeom>
        </p:spPr>
      </p:pic>
      <p:sp>
        <p:nvSpPr>
          <p:cNvPr id="33" name="TextBox 32">
            <a:extLst>
              <a:ext uri="{FF2B5EF4-FFF2-40B4-BE49-F238E27FC236}">
                <a16:creationId xmlns:a16="http://schemas.microsoft.com/office/drawing/2014/main" id="{D65EDEBF-8A4B-2DFB-6FE2-4DE7030A7025}"/>
              </a:ext>
            </a:extLst>
          </p:cNvPr>
          <p:cNvSpPr txBox="1"/>
          <p:nvPr/>
        </p:nvSpPr>
        <p:spPr>
          <a:xfrm>
            <a:off x="8221840" y="1093278"/>
            <a:ext cx="3739746" cy="461665"/>
          </a:xfrm>
          <a:prstGeom prst="rect">
            <a:avLst/>
          </a:prstGeom>
          <a:noFill/>
        </p:spPr>
        <p:txBody>
          <a:bodyPr wrap="square">
            <a:spAutoFit/>
          </a:bodyPr>
          <a:lstStyle/>
          <a:p>
            <a:r>
              <a:rPr lang="en-US" sz="1200" dirty="0">
                <a:solidFill>
                  <a:schemeClr val="bg1"/>
                </a:solidFill>
              </a:rPr>
              <a:t>6.Display the top 10 movie titles with highest </a:t>
            </a:r>
            <a:r>
              <a:rPr lang="en-US" sz="1200" dirty="0" err="1">
                <a:solidFill>
                  <a:schemeClr val="bg1"/>
                </a:solidFill>
              </a:rPr>
              <a:t>imdb</a:t>
            </a:r>
            <a:r>
              <a:rPr lang="en-US" sz="1200" dirty="0">
                <a:solidFill>
                  <a:schemeClr val="bg1"/>
                </a:solidFill>
              </a:rPr>
              <a:t> score.. </a:t>
            </a:r>
          </a:p>
        </p:txBody>
      </p:sp>
      <p:pic>
        <p:nvPicPr>
          <p:cNvPr id="34" name="Picture 33">
            <a:extLst>
              <a:ext uri="{FF2B5EF4-FFF2-40B4-BE49-F238E27FC236}">
                <a16:creationId xmlns:a16="http://schemas.microsoft.com/office/drawing/2014/main" id="{1FC4CD7A-3D2E-6825-C0B5-1038DB2E3BF0}"/>
              </a:ext>
            </a:extLst>
          </p:cNvPr>
          <p:cNvPicPr>
            <a:picLocks noChangeAspect="1"/>
          </p:cNvPicPr>
          <p:nvPr/>
        </p:nvPicPr>
        <p:blipFill>
          <a:blip r:embed="rId7"/>
          <a:stretch>
            <a:fillRect/>
          </a:stretch>
        </p:blipFill>
        <p:spPr>
          <a:xfrm>
            <a:off x="8240277" y="1779732"/>
            <a:ext cx="3600032" cy="3536606"/>
          </a:xfrm>
          <a:prstGeom prst="rect">
            <a:avLst/>
          </a:prstGeom>
        </p:spPr>
      </p:pic>
      <p:pic>
        <p:nvPicPr>
          <p:cNvPr id="36" name="Picture 35">
            <a:extLst>
              <a:ext uri="{FF2B5EF4-FFF2-40B4-BE49-F238E27FC236}">
                <a16:creationId xmlns:a16="http://schemas.microsoft.com/office/drawing/2014/main" id="{3FB11E9F-FB4B-5131-3280-AB3AEF2B7D03}"/>
              </a:ext>
            </a:extLst>
          </p:cNvPr>
          <p:cNvPicPr>
            <a:picLocks noChangeAspect="1"/>
          </p:cNvPicPr>
          <p:nvPr/>
        </p:nvPicPr>
        <p:blipFill>
          <a:blip r:embed="rId8"/>
          <a:stretch>
            <a:fillRect/>
          </a:stretch>
        </p:blipFill>
        <p:spPr>
          <a:xfrm>
            <a:off x="164373" y="1792545"/>
            <a:ext cx="3415073" cy="3523793"/>
          </a:xfrm>
          <a:prstGeom prst="rect">
            <a:avLst/>
          </a:prstGeom>
        </p:spPr>
      </p:pic>
      <p:sp>
        <p:nvSpPr>
          <p:cNvPr id="38" name="TextBox 37">
            <a:extLst>
              <a:ext uri="{FF2B5EF4-FFF2-40B4-BE49-F238E27FC236}">
                <a16:creationId xmlns:a16="http://schemas.microsoft.com/office/drawing/2014/main" id="{53565226-73D1-D61D-83C3-D6AED64D83DB}"/>
              </a:ext>
            </a:extLst>
          </p:cNvPr>
          <p:cNvSpPr txBox="1"/>
          <p:nvPr/>
        </p:nvSpPr>
        <p:spPr>
          <a:xfrm>
            <a:off x="344127" y="1108294"/>
            <a:ext cx="3406795" cy="461665"/>
          </a:xfrm>
          <a:prstGeom prst="rect">
            <a:avLst/>
          </a:prstGeom>
          <a:noFill/>
        </p:spPr>
        <p:txBody>
          <a:bodyPr wrap="square">
            <a:spAutoFit/>
          </a:bodyPr>
          <a:lstStyle/>
          <a:p>
            <a:r>
              <a:rPr lang="en-US" sz="1200" dirty="0">
                <a:solidFill>
                  <a:schemeClr val="bg1"/>
                </a:solidFill>
              </a:rPr>
              <a:t>4. Find the number of movies who have the </a:t>
            </a:r>
            <a:r>
              <a:rPr lang="en-US" sz="1200" dirty="0" err="1">
                <a:solidFill>
                  <a:schemeClr val="bg1"/>
                </a:solidFill>
              </a:rPr>
              <a:t>imdb</a:t>
            </a:r>
            <a:r>
              <a:rPr lang="en-US" sz="1200" dirty="0">
                <a:solidFill>
                  <a:schemeClr val="bg1"/>
                </a:solidFill>
              </a:rPr>
              <a:t> rating more than 8 in the year 2022`</a:t>
            </a:r>
            <a:endParaRPr lang="en-IN" sz="1200" dirty="0">
              <a:solidFill>
                <a:schemeClr val="bg1"/>
              </a:solidFill>
            </a:endParaRPr>
          </a:p>
        </p:txBody>
      </p:sp>
      <p:sp>
        <p:nvSpPr>
          <p:cNvPr id="40" name="TextBox 39">
            <a:extLst>
              <a:ext uri="{FF2B5EF4-FFF2-40B4-BE49-F238E27FC236}">
                <a16:creationId xmlns:a16="http://schemas.microsoft.com/office/drawing/2014/main" id="{429A5823-BDB0-4BA8-35E7-88C53A6132F3}"/>
              </a:ext>
            </a:extLst>
          </p:cNvPr>
          <p:cNvSpPr txBox="1"/>
          <p:nvPr/>
        </p:nvSpPr>
        <p:spPr>
          <a:xfrm>
            <a:off x="275531" y="5701322"/>
            <a:ext cx="3415073" cy="738664"/>
          </a:xfrm>
          <a:prstGeom prst="rect">
            <a:avLst/>
          </a:prstGeom>
          <a:noFill/>
        </p:spPr>
        <p:txBody>
          <a:bodyPr wrap="square">
            <a:spAutoFit/>
          </a:bodyPr>
          <a:lstStyle/>
          <a:p>
            <a:r>
              <a:rPr lang="en-US" sz="1400" dirty="0">
                <a:solidFill>
                  <a:schemeClr val="bg1"/>
                </a:solidFill>
              </a:rPr>
              <a:t>Out of the movies that got released in the year 2022, there are only 17 movies who crossed the </a:t>
            </a:r>
            <a:r>
              <a:rPr lang="en-US" sz="1400" dirty="0" err="1">
                <a:solidFill>
                  <a:schemeClr val="bg1"/>
                </a:solidFill>
              </a:rPr>
              <a:t>imdb</a:t>
            </a:r>
            <a:r>
              <a:rPr lang="en-US" sz="1400" dirty="0">
                <a:solidFill>
                  <a:schemeClr val="bg1"/>
                </a:solidFill>
              </a:rPr>
              <a:t> rating of 8.</a:t>
            </a:r>
          </a:p>
        </p:txBody>
      </p:sp>
      <p:sp>
        <p:nvSpPr>
          <p:cNvPr id="42" name="TextBox 41">
            <a:extLst>
              <a:ext uri="{FF2B5EF4-FFF2-40B4-BE49-F238E27FC236}">
                <a16:creationId xmlns:a16="http://schemas.microsoft.com/office/drawing/2014/main" id="{CD21279F-F8C0-64E0-A6AB-7D736396AA6D}"/>
              </a:ext>
            </a:extLst>
          </p:cNvPr>
          <p:cNvSpPr txBox="1"/>
          <p:nvPr/>
        </p:nvSpPr>
        <p:spPr>
          <a:xfrm>
            <a:off x="10232188" y="221650"/>
            <a:ext cx="2589773" cy="369332"/>
          </a:xfrm>
          <a:prstGeom prst="rect">
            <a:avLst/>
          </a:prstGeom>
          <a:noFill/>
        </p:spPr>
        <p:txBody>
          <a:bodyPr wrap="square">
            <a:spAutoFit/>
          </a:bodyPr>
          <a:lstStyle/>
          <a:p>
            <a:r>
              <a:rPr lang="en-US" sz="1800" cap="all"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Python</a:t>
            </a:r>
            <a:endParaRPr lang="en-IN" dirty="0"/>
          </a:p>
        </p:txBody>
      </p:sp>
      <p:sp>
        <p:nvSpPr>
          <p:cNvPr id="3" name="TextBox 2">
            <a:extLst>
              <a:ext uri="{FF2B5EF4-FFF2-40B4-BE49-F238E27FC236}">
                <a16:creationId xmlns:a16="http://schemas.microsoft.com/office/drawing/2014/main" id="{3228248E-E3FD-D0FD-A093-6E86DFB4DCC2}"/>
              </a:ext>
            </a:extLst>
          </p:cNvPr>
          <p:cNvSpPr txBox="1"/>
          <p:nvPr/>
        </p:nvSpPr>
        <p:spPr>
          <a:xfrm>
            <a:off x="4139600" y="5542200"/>
            <a:ext cx="3776687" cy="954107"/>
          </a:xfrm>
          <a:prstGeom prst="rect">
            <a:avLst/>
          </a:prstGeom>
          <a:noFill/>
        </p:spPr>
        <p:txBody>
          <a:bodyPr wrap="square">
            <a:spAutoFit/>
          </a:bodyPr>
          <a:lstStyle/>
          <a:p>
            <a:r>
              <a:rPr lang="en-US" sz="1400" dirty="0">
                <a:solidFill>
                  <a:schemeClr val="bg1"/>
                </a:solidFill>
              </a:rPr>
              <a:t>Inception is the most voted movie with the</a:t>
            </a:r>
          </a:p>
          <a:p>
            <a:r>
              <a:rPr lang="en-US" sz="1400" dirty="0">
                <a:solidFill>
                  <a:schemeClr val="bg1"/>
                </a:solidFill>
              </a:rPr>
              <a:t> </a:t>
            </a:r>
            <a:r>
              <a:rPr lang="en-US" sz="1400" dirty="0" err="1">
                <a:solidFill>
                  <a:schemeClr val="bg1"/>
                </a:solidFill>
              </a:rPr>
              <a:t>imdb</a:t>
            </a:r>
            <a:r>
              <a:rPr lang="en-US" sz="1400" dirty="0">
                <a:solidFill>
                  <a:schemeClr val="bg1"/>
                </a:solidFill>
              </a:rPr>
              <a:t> score 8.8 </a:t>
            </a:r>
          </a:p>
          <a:p>
            <a:r>
              <a:rPr lang="en-US" sz="1400" dirty="0">
                <a:solidFill>
                  <a:schemeClr val="bg1"/>
                </a:solidFill>
              </a:rPr>
              <a:t> but Breaking Bad has the highest </a:t>
            </a:r>
            <a:r>
              <a:rPr lang="en-US" sz="1400" dirty="0" err="1">
                <a:solidFill>
                  <a:schemeClr val="bg1"/>
                </a:solidFill>
              </a:rPr>
              <a:t>imdb</a:t>
            </a:r>
            <a:r>
              <a:rPr lang="en-US" sz="1400" dirty="0">
                <a:solidFill>
                  <a:schemeClr val="bg1"/>
                </a:solidFill>
              </a:rPr>
              <a:t> score 9.5</a:t>
            </a:r>
            <a:endParaRPr lang="en-IN" sz="1400" dirty="0">
              <a:solidFill>
                <a:schemeClr val="bg1"/>
              </a:solidFill>
            </a:endParaRPr>
          </a:p>
          <a:p>
            <a:r>
              <a:rPr lang="en-US" sz="1400" dirty="0">
                <a:solidFill>
                  <a:schemeClr val="bg1"/>
                </a:solidFill>
              </a:rPr>
              <a:t>And is the second most voted movie.</a:t>
            </a:r>
          </a:p>
        </p:txBody>
      </p:sp>
      <p:sp>
        <p:nvSpPr>
          <p:cNvPr id="6" name="TextBox 5">
            <a:extLst>
              <a:ext uri="{FF2B5EF4-FFF2-40B4-BE49-F238E27FC236}">
                <a16:creationId xmlns:a16="http://schemas.microsoft.com/office/drawing/2014/main" id="{BD90B0CB-2E45-09D4-A88C-38A99171AEF2}"/>
              </a:ext>
            </a:extLst>
          </p:cNvPr>
          <p:cNvSpPr txBox="1"/>
          <p:nvPr/>
        </p:nvSpPr>
        <p:spPr>
          <a:xfrm>
            <a:off x="8406063" y="5541127"/>
            <a:ext cx="3048000" cy="738664"/>
          </a:xfrm>
          <a:prstGeom prst="rect">
            <a:avLst/>
          </a:prstGeom>
          <a:noFill/>
        </p:spPr>
        <p:txBody>
          <a:bodyPr wrap="square">
            <a:spAutoFit/>
          </a:bodyPr>
          <a:lstStyle/>
          <a:p>
            <a:r>
              <a:rPr lang="en-US" sz="1400" dirty="0">
                <a:solidFill>
                  <a:schemeClr val="bg1"/>
                </a:solidFill>
              </a:rPr>
              <a:t>#ABtalks has the most highest </a:t>
            </a:r>
            <a:r>
              <a:rPr lang="en-US" sz="1400" dirty="0" err="1">
                <a:solidFill>
                  <a:schemeClr val="bg1"/>
                </a:solidFill>
              </a:rPr>
              <a:t>imdb</a:t>
            </a:r>
            <a:r>
              <a:rPr lang="en-US" sz="1400" dirty="0">
                <a:solidFill>
                  <a:schemeClr val="bg1"/>
                </a:solidFill>
              </a:rPr>
              <a:t> score with Kota Factory as the least among the Top 10.</a:t>
            </a:r>
            <a:endParaRPr lang="en-IN" sz="1400" dirty="0"/>
          </a:p>
        </p:txBody>
      </p:sp>
    </p:spTree>
    <p:extLst>
      <p:ext uri="{BB962C8B-B14F-4D97-AF65-F5344CB8AC3E}">
        <p14:creationId xmlns:p14="http://schemas.microsoft.com/office/powerpoint/2010/main" val="2324111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 sua conta Netflix está em uso em vários aparelhos; e agora? - Positivo do  seu jeito">
            <a:extLst>
              <a:ext uri="{FF2B5EF4-FFF2-40B4-BE49-F238E27FC236}">
                <a16:creationId xmlns:a16="http://schemas.microsoft.com/office/drawing/2014/main" id="{DBE1B47A-5902-4627-7ACA-12D29DB8DE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C5B3F82-C3C1-6584-F2A1-3C58284A31AD}"/>
              </a:ext>
            </a:extLst>
          </p:cNvPr>
          <p:cNvPicPr>
            <a:picLocks noChangeAspect="1"/>
          </p:cNvPicPr>
          <p:nvPr/>
        </p:nvPicPr>
        <p:blipFill>
          <a:blip r:embed="rId3"/>
          <a:stretch>
            <a:fillRect/>
          </a:stretch>
        </p:blipFill>
        <p:spPr>
          <a:xfrm>
            <a:off x="177176" y="1004972"/>
            <a:ext cx="5533406" cy="5853028"/>
          </a:xfrm>
          <a:prstGeom prst="rect">
            <a:avLst/>
          </a:prstGeom>
        </p:spPr>
      </p:pic>
      <p:pic>
        <p:nvPicPr>
          <p:cNvPr id="7" name="Picture 6">
            <a:extLst>
              <a:ext uri="{FF2B5EF4-FFF2-40B4-BE49-F238E27FC236}">
                <a16:creationId xmlns:a16="http://schemas.microsoft.com/office/drawing/2014/main" id="{DED92DEA-96F4-E3C3-C2E3-7C43B317B833}"/>
              </a:ext>
            </a:extLst>
          </p:cNvPr>
          <p:cNvPicPr>
            <a:picLocks noChangeAspect="1"/>
          </p:cNvPicPr>
          <p:nvPr/>
        </p:nvPicPr>
        <p:blipFill>
          <a:blip r:embed="rId4"/>
          <a:stretch>
            <a:fillRect/>
          </a:stretch>
        </p:blipFill>
        <p:spPr>
          <a:xfrm>
            <a:off x="6041181" y="1004972"/>
            <a:ext cx="5535648" cy="5794413"/>
          </a:xfrm>
          <a:prstGeom prst="rect">
            <a:avLst/>
          </a:prstGeom>
        </p:spPr>
      </p:pic>
      <p:sp>
        <p:nvSpPr>
          <p:cNvPr id="18" name="TextBox 17">
            <a:extLst>
              <a:ext uri="{FF2B5EF4-FFF2-40B4-BE49-F238E27FC236}">
                <a16:creationId xmlns:a16="http://schemas.microsoft.com/office/drawing/2014/main" id="{9ABCF219-BCDA-B97A-3747-F81E689B52BA}"/>
              </a:ext>
            </a:extLst>
          </p:cNvPr>
          <p:cNvSpPr txBox="1"/>
          <p:nvPr/>
        </p:nvSpPr>
        <p:spPr>
          <a:xfrm>
            <a:off x="296985" y="1178695"/>
            <a:ext cx="4697674" cy="307777"/>
          </a:xfrm>
          <a:prstGeom prst="rect">
            <a:avLst/>
          </a:prstGeom>
          <a:noFill/>
        </p:spPr>
        <p:txBody>
          <a:bodyPr wrap="square">
            <a:spAutoFit/>
          </a:bodyPr>
          <a:lstStyle/>
          <a:p>
            <a:r>
              <a:rPr lang="en-US" sz="1400" dirty="0">
                <a:solidFill>
                  <a:schemeClr val="bg1"/>
                </a:solidFill>
              </a:rPr>
              <a:t>7.Is there any correlation between number of votes and score.</a:t>
            </a:r>
            <a:endParaRPr lang="en-IN" sz="1400" dirty="0">
              <a:solidFill>
                <a:schemeClr val="bg1"/>
              </a:solidFill>
            </a:endParaRPr>
          </a:p>
        </p:txBody>
      </p:sp>
      <p:pic>
        <p:nvPicPr>
          <p:cNvPr id="20" name="Picture 19">
            <a:extLst>
              <a:ext uri="{FF2B5EF4-FFF2-40B4-BE49-F238E27FC236}">
                <a16:creationId xmlns:a16="http://schemas.microsoft.com/office/drawing/2014/main" id="{D68303C6-565C-4139-1CA8-25AB3E4B1DC1}"/>
              </a:ext>
            </a:extLst>
          </p:cNvPr>
          <p:cNvPicPr>
            <a:picLocks noChangeAspect="1"/>
          </p:cNvPicPr>
          <p:nvPr/>
        </p:nvPicPr>
        <p:blipFill>
          <a:blip r:embed="rId5"/>
          <a:stretch>
            <a:fillRect/>
          </a:stretch>
        </p:blipFill>
        <p:spPr>
          <a:xfrm>
            <a:off x="296985" y="1717355"/>
            <a:ext cx="5056553" cy="3784675"/>
          </a:xfrm>
          <a:prstGeom prst="rect">
            <a:avLst/>
          </a:prstGeom>
        </p:spPr>
      </p:pic>
      <p:sp>
        <p:nvSpPr>
          <p:cNvPr id="22" name="TextBox 21">
            <a:extLst>
              <a:ext uri="{FF2B5EF4-FFF2-40B4-BE49-F238E27FC236}">
                <a16:creationId xmlns:a16="http://schemas.microsoft.com/office/drawing/2014/main" id="{FC3DDE93-E1E8-7EDC-75B6-7B610DC86159}"/>
              </a:ext>
            </a:extLst>
          </p:cNvPr>
          <p:cNvSpPr txBox="1"/>
          <p:nvPr/>
        </p:nvSpPr>
        <p:spPr>
          <a:xfrm>
            <a:off x="6200067" y="1176498"/>
            <a:ext cx="5194764" cy="369332"/>
          </a:xfrm>
          <a:prstGeom prst="rect">
            <a:avLst/>
          </a:prstGeom>
          <a:noFill/>
        </p:spPr>
        <p:txBody>
          <a:bodyPr wrap="square">
            <a:spAutoFit/>
          </a:bodyPr>
          <a:lstStyle/>
          <a:p>
            <a:r>
              <a:rPr lang="en-IN" dirty="0"/>
              <a:t> </a:t>
            </a:r>
            <a:r>
              <a:rPr lang="en-IN" sz="1400" dirty="0">
                <a:solidFill>
                  <a:schemeClr val="bg1"/>
                </a:solidFill>
              </a:rPr>
              <a:t>8. Display the title of the movie with the most number of seasons.</a:t>
            </a:r>
            <a:endParaRPr lang="en-IN" dirty="0">
              <a:solidFill>
                <a:schemeClr val="bg1"/>
              </a:solidFill>
            </a:endParaRPr>
          </a:p>
        </p:txBody>
      </p:sp>
      <p:pic>
        <p:nvPicPr>
          <p:cNvPr id="24" name="Picture 23">
            <a:extLst>
              <a:ext uri="{FF2B5EF4-FFF2-40B4-BE49-F238E27FC236}">
                <a16:creationId xmlns:a16="http://schemas.microsoft.com/office/drawing/2014/main" id="{6E4A75BC-0254-715B-8D24-8FA5FEF1B979}"/>
              </a:ext>
            </a:extLst>
          </p:cNvPr>
          <p:cNvPicPr>
            <a:picLocks noChangeAspect="1"/>
          </p:cNvPicPr>
          <p:nvPr/>
        </p:nvPicPr>
        <p:blipFill>
          <a:blip r:embed="rId6"/>
          <a:stretch>
            <a:fillRect/>
          </a:stretch>
        </p:blipFill>
        <p:spPr>
          <a:xfrm>
            <a:off x="6096000" y="1717355"/>
            <a:ext cx="5009662" cy="3784675"/>
          </a:xfrm>
          <a:prstGeom prst="rect">
            <a:avLst/>
          </a:prstGeom>
        </p:spPr>
      </p:pic>
      <p:sp>
        <p:nvSpPr>
          <p:cNvPr id="3" name="TextBox 2">
            <a:extLst>
              <a:ext uri="{FF2B5EF4-FFF2-40B4-BE49-F238E27FC236}">
                <a16:creationId xmlns:a16="http://schemas.microsoft.com/office/drawing/2014/main" id="{36F2877F-2378-10A1-843F-351DB53FD5A5}"/>
              </a:ext>
            </a:extLst>
          </p:cNvPr>
          <p:cNvSpPr txBox="1"/>
          <p:nvPr/>
        </p:nvSpPr>
        <p:spPr>
          <a:xfrm>
            <a:off x="576722" y="5906636"/>
            <a:ext cx="4697674" cy="307777"/>
          </a:xfrm>
          <a:prstGeom prst="rect">
            <a:avLst/>
          </a:prstGeom>
          <a:noFill/>
        </p:spPr>
        <p:txBody>
          <a:bodyPr wrap="square">
            <a:spAutoFit/>
          </a:bodyPr>
          <a:lstStyle/>
          <a:p>
            <a:endParaRPr lang="en-IN" sz="1400" dirty="0">
              <a:solidFill>
                <a:schemeClr val="bg1"/>
              </a:solidFill>
            </a:endParaRPr>
          </a:p>
        </p:txBody>
      </p:sp>
      <p:sp>
        <p:nvSpPr>
          <p:cNvPr id="5" name="TextBox 4">
            <a:extLst>
              <a:ext uri="{FF2B5EF4-FFF2-40B4-BE49-F238E27FC236}">
                <a16:creationId xmlns:a16="http://schemas.microsoft.com/office/drawing/2014/main" id="{13B49539-5E61-3CCF-83F3-1393C0081664}"/>
              </a:ext>
            </a:extLst>
          </p:cNvPr>
          <p:cNvSpPr txBox="1"/>
          <p:nvPr/>
        </p:nvSpPr>
        <p:spPr>
          <a:xfrm>
            <a:off x="742304" y="5853028"/>
            <a:ext cx="4366509" cy="523220"/>
          </a:xfrm>
          <a:prstGeom prst="rect">
            <a:avLst/>
          </a:prstGeom>
          <a:noFill/>
        </p:spPr>
        <p:txBody>
          <a:bodyPr wrap="square">
            <a:spAutoFit/>
          </a:bodyPr>
          <a:lstStyle/>
          <a:p>
            <a:r>
              <a:rPr lang="en-US" sz="1400" dirty="0">
                <a:solidFill>
                  <a:schemeClr val="bg1"/>
                </a:solidFill>
              </a:rPr>
              <a:t>From the given fig we see that Higher  </a:t>
            </a:r>
            <a:r>
              <a:rPr lang="en-US" sz="1400" dirty="0" err="1">
                <a:solidFill>
                  <a:schemeClr val="bg1"/>
                </a:solidFill>
              </a:rPr>
              <a:t>imdb</a:t>
            </a:r>
            <a:r>
              <a:rPr lang="en-US" sz="1400" dirty="0">
                <a:solidFill>
                  <a:schemeClr val="bg1"/>
                </a:solidFill>
              </a:rPr>
              <a:t> score have  more votes.</a:t>
            </a:r>
            <a:endParaRPr lang="en-IN" sz="1400" dirty="0">
              <a:solidFill>
                <a:schemeClr val="bg1"/>
              </a:solidFill>
            </a:endParaRPr>
          </a:p>
        </p:txBody>
      </p:sp>
      <p:sp>
        <p:nvSpPr>
          <p:cNvPr id="9" name="TextBox 8">
            <a:extLst>
              <a:ext uri="{FF2B5EF4-FFF2-40B4-BE49-F238E27FC236}">
                <a16:creationId xmlns:a16="http://schemas.microsoft.com/office/drawing/2014/main" id="{46928008-74C4-5D61-C3B8-1BC735C7ADA5}"/>
              </a:ext>
            </a:extLst>
          </p:cNvPr>
          <p:cNvSpPr txBox="1"/>
          <p:nvPr/>
        </p:nvSpPr>
        <p:spPr>
          <a:xfrm>
            <a:off x="6407063" y="5736269"/>
            <a:ext cx="4803884" cy="646331"/>
          </a:xfrm>
          <a:prstGeom prst="rect">
            <a:avLst/>
          </a:prstGeom>
          <a:noFill/>
        </p:spPr>
        <p:txBody>
          <a:bodyPr wrap="square">
            <a:spAutoFit/>
          </a:bodyPr>
          <a:lstStyle/>
          <a:p>
            <a:r>
              <a:rPr lang="en-US" dirty="0">
                <a:solidFill>
                  <a:schemeClr val="bg1"/>
                </a:solidFill>
              </a:rPr>
              <a:t>Top Gear  has the most number of seasons followed by America’s Next top Model .</a:t>
            </a:r>
            <a:endParaRPr lang="en-IN" dirty="0">
              <a:solidFill>
                <a:schemeClr val="bg1"/>
              </a:solidFill>
            </a:endParaRPr>
          </a:p>
        </p:txBody>
      </p:sp>
      <p:pic>
        <p:nvPicPr>
          <p:cNvPr id="11" name="Picture 10">
            <a:extLst>
              <a:ext uri="{FF2B5EF4-FFF2-40B4-BE49-F238E27FC236}">
                <a16:creationId xmlns:a16="http://schemas.microsoft.com/office/drawing/2014/main" id="{B3C408B2-D0F8-CF25-106E-82A202002CB9}"/>
              </a:ext>
            </a:extLst>
          </p:cNvPr>
          <p:cNvPicPr>
            <a:picLocks noChangeAspect="1"/>
          </p:cNvPicPr>
          <p:nvPr/>
        </p:nvPicPr>
        <p:blipFill>
          <a:blip r:embed="rId7"/>
          <a:stretch>
            <a:fillRect/>
          </a:stretch>
        </p:blipFill>
        <p:spPr>
          <a:xfrm>
            <a:off x="10642916" y="114468"/>
            <a:ext cx="1365622" cy="536494"/>
          </a:xfrm>
          <a:prstGeom prst="rect">
            <a:avLst/>
          </a:prstGeom>
        </p:spPr>
      </p:pic>
    </p:spTree>
    <p:extLst>
      <p:ext uri="{BB962C8B-B14F-4D97-AF65-F5344CB8AC3E}">
        <p14:creationId xmlns:p14="http://schemas.microsoft.com/office/powerpoint/2010/main" val="3566660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 sua conta Netflix está em uso em vários aparelhos; e agora? - Positivo do  seu jeito">
            <a:extLst>
              <a:ext uri="{FF2B5EF4-FFF2-40B4-BE49-F238E27FC236}">
                <a16:creationId xmlns:a16="http://schemas.microsoft.com/office/drawing/2014/main" id="{DBE1B47A-5902-4627-7ACA-12D29DB8DE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C5B3F82-C3C1-6584-F2A1-3C58284A31AD}"/>
              </a:ext>
            </a:extLst>
          </p:cNvPr>
          <p:cNvPicPr>
            <a:picLocks noChangeAspect="1"/>
          </p:cNvPicPr>
          <p:nvPr/>
        </p:nvPicPr>
        <p:blipFill>
          <a:blip r:embed="rId3"/>
          <a:stretch>
            <a:fillRect/>
          </a:stretch>
        </p:blipFill>
        <p:spPr>
          <a:xfrm>
            <a:off x="177175" y="1004972"/>
            <a:ext cx="5533406" cy="5853028"/>
          </a:xfrm>
          <a:prstGeom prst="rect">
            <a:avLst/>
          </a:prstGeom>
        </p:spPr>
      </p:pic>
      <p:pic>
        <p:nvPicPr>
          <p:cNvPr id="7" name="Picture 6">
            <a:extLst>
              <a:ext uri="{FF2B5EF4-FFF2-40B4-BE49-F238E27FC236}">
                <a16:creationId xmlns:a16="http://schemas.microsoft.com/office/drawing/2014/main" id="{DED92DEA-96F4-E3C3-C2E3-7C43B317B833}"/>
              </a:ext>
            </a:extLst>
          </p:cNvPr>
          <p:cNvPicPr>
            <a:picLocks noChangeAspect="1"/>
          </p:cNvPicPr>
          <p:nvPr/>
        </p:nvPicPr>
        <p:blipFill>
          <a:blip r:embed="rId4"/>
          <a:stretch>
            <a:fillRect/>
          </a:stretch>
        </p:blipFill>
        <p:spPr>
          <a:xfrm>
            <a:off x="6041181" y="1004972"/>
            <a:ext cx="5535648" cy="5794413"/>
          </a:xfrm>
          <a:prstGeom prst="rect">
            <a:avLst/>
          </a:prstGeom>
        </p:spPr>
      </p:pic>
      <p:sp>
        <p:nvSpPr>
          <p:cNvPr id="14" name="TextBox 13">
            <a:extLst>
              <a:ext uri="{FF2B5EF4-FFF2-40B4-BE49-F238E27FC236}">
                <a16:creationId xmlns:a16="http://schemas.microsoft.com/office/drawing/2014/main" id="{DED6E0EF-C57B-0918-0C88-4C9C792E374B}"/>
              </a:ext>
            </a:extLst>
          </p:cNvPr>
          <p:cNvSpPr txBox="1"/>
          <p:nvPr/>
        </p:nvSpPr>
        <p:spPr>
          <a:xfrm>
            <a:off x="385421" y="1111813"/>
            <a:ext cx="5116610" cy="276999"/>
          </a:xfrm>
          <a:prstGeom prst="rect">
            <a:avLst/>
          </a:prstGeom>
          <a:noFill/>
        </p:spPr>
        <p:txBody>
          <a:bodyPr wrap="square">
            <a:spAutoFit/>
          </a:bodyPr>
          <a:lstStyle/>
          <a:p>
            <a:r>
              <a:rPr lang="en-IN" sz="1200" dirty="0"/>
              <a:t>#</a:t>
            </a:r>
            <a:r>
              <a:rPr lang="en-IN" sz="1200" dirty="0">
                <a:solidFill>
                  <a:schemeClr val="bg1"/>
                </a:solidFill>
              </a:rPr>
              <a:t>9. Display the title of the movie with the least number of seasons.</a:t>
            </a:r>
          </a:p>
        </p:txBody>
      </p:sp>
      <p:pic>
        <p:nvPicPr>
          <p:cNvPr id="16" name="Picture 15">
            <a:extLst>
              <a:ext uri="{FF2B5EF4-FFF2-40B4-BE49-F238E27FC236}">
                <a16:creationId xmlns:a16="http://schemas.microsoft.com/office/drawing/2014/main" id="{43AA306E-8AE9-02CB-6772-9B16A5B9F2CE}"/>
              </a:ext>
            </a:extLst>
          </p:cNvPr>
          <p:cNvPicPr>
            <a:picLocks noChangeAspect="1"/>
          </p:cNvPicPr>
          <p:nvPr/>
        </p:nvPicPr>
        <p:blipFill>
          <a:blip r:embed="rId5"/>
          <a:stretch>
            <a:fillRect/>
          </a:stretch>
        </p:blipFill>
        <p:spPr>
          <a:xfrm>
            <a:off x="385421" y="1891322"/>
            <a:ext cx="4944672" cy="3665416"/>
          </a:xfrm>
          <a:prstGeom prst="rect">
            <a:avLst/>
          </a:prstGeom>
        </p:spPr>
      </p:pic>
      <p:sp>
        <p:nvSpPr>
          <p:cNvPr id="18" name="TextBox 17">
            <a:extLst>
              <a:ext uri="{FF2B5EF4-FFF2-40B4-BE49-F238E27FC236}">
                <a16:creationId xmlns:a16="http://schemas.microsoft.com/office/drawing/2014/main" id="{D095B607-D41E-EF2D-DED2-EC90D81E5EC8}"/>
              </a:ext>
            </a:extLst>
          </p:cNvPr>
          <p:cNvSpPr txBox="1"/>
          <p:nvPr/>
        </p:nvSpPr>
        <p:spPr>
          <a:xfrm>
            <a:off x="6319765" y="1065646"/>
            <a:ext cx="3566697" cy="338554"/>
          </a:xfrm>
          <a:prstGeom prst="rect">
            <a:avLst/>
          </a:prstGeom>
          <a:noFill/>
        </p:spPr>
        <p:txBody>
          <a:bodyPr wrap="square">
            <a:spAutoFit/>
          </a:bodyPr>
          <a:lstStyle/>
          <a:p>
            <a:r>
              <a:rPr lang="en-IN" sz="1600" dirty="0"/>
              <a:t> </a:t>
            </a:r>
            <a:r>
              <a:rPr lang="en-IN" sz="1200" dirty="0">
                <a:solidFill>
                  <a:schemeClr val="bg1"/>
                </a:solidFill>
              </a:rPr>
              <a:t>10.Show the distribution of runtime.</a:t>
            </a:r>
            <a:endParaRPr lang="en-IN" sz="1600" dirty="0">
              <a:solidFill>
                <a:schemeClr val="bg1"/>
              </a:solidFill>
            </a:endParaRPr>
          </a:p>
        </p:txBody>
      </p:sp>
      <p:pic>
        <p:nvPicPr>
          <p:cNvPr id="20" name="Picture 19">
            <a:extLst>
              <a:ext uri="{FF2B5EF4-FFF2-40B4-BE49-F238E27FC236}">
                <a16:creationId xmlns:a16="http://schemas.microsoft.com/office/drawing/2014/main" id="{C6B7A44E-8773-8D16-41F1-FA57E209014C}"/>
              </a:ext>
            </a:extLst>
          </p:cNvPr>
          <p:cNvPicPr>
            <a:picLocks noChangeAspect="1"/>
          </p:cNvPicPr>
          <p:nvPr/>
        </p:nvPicPr>
        <p:blipFill>
          <a:blip r:embed="rId6"/>
          <a:stretch>
            <a:fillRect/>
          </a:stretch>
        </p:blipFill>
        <p:spPr>
          <a:xfrm>
            <a:off x="6168536" y="1891323"/>
            <a:ext cx="5218479" cy="3665416"/>
          </a:xfrm>
          <a:prstGeom prst="rect">
            <a:avLst/>
          </a:prstGeom>
        </p:spPr>
      </p:pic>
      <p:sp>
        <p:nvSpPr>
          <p:cNvPr id="3" name="TextBox 2">
            <a:extLst>
              <a:ext uri="{FF2B5EF4-FFF2-40B4-BE49-F238E27FC236}">
                <a16:creationId xmlns:a16="http://schemas.microsoft.com/office/drawing/2014/main" id="{E494144E-E3E2-D397-940B-9798AF300E9E}"/>
              </a:ext>
            </a:extLst>
          </p:cNvPr>
          <p:cNvSpPr txBox="1"/>
          <p:nvPr/>
        </p:nvSpPr>
        <p:spPr>
          <a:xfrm>
            <a:off x="615171" y="5746187"/>
            <a:ext cx="3696677" cy="646331"/>
          </a:xfrm>
          <a:prstGeom prst="rect">
            <a:avLst/>
          </a:prstGeom>
          <a:noFill/>
        </p:spPr>
        <p:txBody>
          <a:bodyPr wrap="square">
            <a:spAutoFit/>
          </a:bodyPr>
          <a:lstStyle/>
          <a:p>
            <a:r>
              <a:rPr lang="en-US" dirty="0">
                <a:solidFill>
                  <a:schemeClr val="bg1"/>
                </a:solidFill>
              </a:rPr>
              <a:t>Death note has the least number of seasons. </a:t>
            </a:r>
            <a:endParaRPr lang="en-IN" dirty="0">
              <a:solidFill>
                <a:schemeClr val="bg1"/>
              </a:solidFill>
            </a:endParaRPr>
          </a:p>
        </p:txBody>
      </p:sp>
      <p:sp>
        <p:nvSpPr>
          <p:cNvPr id="6" name="TextBox 5">
            <a:extLst>
              <a:ext uri="{FF2B5EF4-FFF2-40B4-BE49-F238E27FC236}">
                <a16:creationId xmlns:a16="http://schemas.microsoft.com/office/drawing/2014/main" id="{363CFDB6-B7E0-D53F-5C6D-B75AB0297E8F}"/>
              </a:ext>
            </a:extLst>
          </p:cNvPr>
          <p:cNvSpPr txBox="1"/>
          <p:nvPr/>
        </p:nvSpPr>
        <p:spPr>
          <a:xfrm>
            <a:off x="6273175" y="5803177"/>
            <a:ext cx="4491078" cy="523220"/>
          </a:xfrm>
          <a:prstGeom prst="rect">
            <a:avLst/>
          </a:prstGeom>
          <a:noFill/>
        </p:spPr>
        <p:txBody>
          <a:bodyPr wrap="square">
            <a:spAutoFit/>
          </a:bodyPr>
          <a:lstStyle/>
          <a:p>
            <a:r>
              <a:rPr lang="en-US" sz="1400" dirty="0">
                <a:solidFill>
                  <a:schemeClr val="bg1"/>
                </a:solidFill>
              </a:rPr>
              <a:t>From the above graph we see that most of the movies have runtime between 90 -120.</a:t>
            </a:r>
            <a:endParaRPr lang="en-IN" sz="1400" dirty="0"/>
          </a:p>
        </p:txBody>
      </p:sp>
      <p:pic>
        <p:nvPicPr>
          <p:cNvPr id="10" name="Picture 9">
            <a:extLst>
              <a:ext uri="{FF2B5EF4-FFF2-40B4-BE49-F238E27FC236}">
                <a16:creationId xmlns:a16="http://schemas.microsoft.com/office/drawing/2014/main" id="{F0BCE04A-7A79-1078-AB4A-4AB81E21B9BC}"/>
              </a:ext>
            </a:extLst>
          </p:cNvPr>
          <p:cNvPicPr>
            <a:picLocks noChangeAspect="1"/>
          </p:cNvPicPr>
          <p:nvPr/>
        </p:nvPicPr>
        <p:blipFill>
          <a:blip r:embed="rId7"/>
          <a:stretch>
            <a:fillRect/>
          </a:stretch>
        </p:blipFill>
        <p:spPr>
          <a:xfrm>
            <a:off x="10579158" y="148997"/>
            <a:ext cx="1365622" cy="536494"/>
          </a:xfrm>
          <a:prstGeom prst="rect">
            <a:avLst/>
          </a:prstGeom>
        </p:spPr>
      </p:pic>
    </p:spTree>
    <p:extLst>
      <p:ext uri="{BB962C8B-B14F-4D97-AF65-F5344CB8AC3E}">
        <p14:creationId xmlns:p14="http://schemas.microsoft.com/office/powerpoint/2010/main" val="3625248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1226</TotalTime>
  <Words>878</Words>
  <Application>Microsoft Office PowerPoint</Application>
  <PresentationFormat>Widescreen</PresentationFormat>
  <Paragraphs>77</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ADLaM Display</vt:lpstr>
      <vt:lpstr>Arial</vt:lpstr>
      <vt:lpstr>Arial Rounded MT Bold</vt:lpstr>
      <vt:lpstr>Calibri</vt:lpstr>
      <vt:lpstr>Calibri Light</vt:lpstr>
      <vt:lpstr>Tableau Light</vt:lpstr>
      <vt:lpstr>Wingdings</vt:lpstr>
      <vt:lpstr>Office Theme</vt:lpstr>
      <vt:lpstr>NETFLIX DATA ANALYSIS</vt:lpstr>
      <vt:lpstr>CONTENTS</vt:lpstr>
      <vt:lpstr>introduction</vt:lpstr>
      <vt:lpstr>Objectives</vt:lpstr>
      <vt:lpstr>BUSINESS PROBLEMS</vt:lpstr>
      <vt:lpstr>python</vt:lpstr>
      <vt:lpstr>PowerPoint Presentation</vt:lpstr>
      <vt:lpstr>PowerPoint Presentation</vt:lpstr>
      <vt:lpstr>PowerPoint Presentation</vt:lpstr>
      <vt:lpstr>TABLEAU</vt:lpstr>
      <vt:lpstr>TABLEAU</vt:lpstr>
      <vt:lpstr>PowerPoint Presentation</vt:lpstr>
      <vt:lpstr>CONCLUSION</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NETFLIX DATA ANALYSIS</dc:title>
  <dc:creator>Puche H</dc:creator>
  <cp:lastModifiedBy>Puche H</cp:lastModifiedBy>
  <cp:revision>11</cp:revision>
  <dcterms:created xsi:type="dcterms:W3CDTF">2023-12-01T08:40:24Z</dcterms:created>
  <dcterms:modified xsi:type="dcterms:W3CDTF">2023-12-26T06:47:28Z</dcterms:modified>
</cp:coreProperties>
</file>